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9" r:id="rId2"/>
    <p:sldId id="292" r:id="rId3"/>
    <p:sldId id="293" r:id="rId4"/>
    <p:sldId id="257" r:id="rId5"/>
    <p:sldId id="259" r:id="rId6"/>
    <p:sldId id="258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300" r:id="rId15"/>
    <p:sldId id="267" r:id="rId16"/>
    <p:sldId id="268" r:id="rId17"/>
    <p:sldId id="269" r:id="rId18"/>
    <p:sldId id="274" r:id="rId19"/>
    <p:sldId id="270" r:id="rId20"/>
    <p:sldId id="271" r:id="rId21"/>
    <p:sldId id="294" r:id="rId22"/>
    <p:sldId id="272" r:id="rId23"/>
    <p:sldId id="275" r:id="rId24"/>
    <p:sldId id="277" r:id="rId25"/>
    <p:sldId id="276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5" r:id="rId39"/>
    <p:sldId id="298" r:id="rId40"/>
    <p:sldId id="296" r:id="rId41"/>
    <p:sldId id="297" r:id="rId42"/>
    <p:sldId id="291" r:id="rId4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86" autoAdjust="0"/>
    <p:restoredTop sz="94660"/>
  </p:normalViewPr>
  <p:slideViewPr>
    <p:cSldViewPr snapToGrid="0" showGuides="1">
      <p:cViewPr varScale="1">
        <p:scale>
          <a:sx n="124" d="100"/>
          <a:sy n="124" d="100"/>
        </p:scale>
        <p:origin x="11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DA30CF4-B6B2-45B8-903D-69AB77A996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7113B3C-CBA9-4025-A63C-4DFD49E26B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31030CB-97C5-4539-98BB-BF2BCBF3B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7F4D9-8510-402E-B663-EA4ABD1CDCB0}" type="datetimeFigureOut">
              <a:rPr lang="it-IT" smtClean="0"/>
              <a:t>29/06/2017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9A3153E-B990-434F-ADDF-1DF04E3F2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12777BD-2D69-433D-9E5F-AEDF6D8FE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24AC0-3788-40C0-A485-A33740555E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44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2A6BF1-E01B-447B-9B17-6FC29780B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EACC54F-4F7F-4554-ACDD-DF42DB74A6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68D3958-074D-4BDA-987E-05F5AEA7F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7F4D9-8510-402E-B663-EA4ABD1CDCB0}" type="datetimeFigureOut">
              <a:rPr lang="it-IT" smtClean="0"/>
              <a:t>29/06/2017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E4A71B4-DB53-4919-AE41-65A6E4EFA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CA2166B-5D3B-4286-8C26-FEF1D1C14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24AC0-3788-40C0-A485-A33740555E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2136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DFB058D1-6525-40CE-9227-F835F4ED50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49D1F1E-E9CA-46D6-853A-E435040E28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34B0B9F-4BC9-4D90-8A30-34F11A3F3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7F4D9-8510-402E-B663-EA4ABD1CDCB0}" type="datetimeFigureOut">
              <a:rPr lang="it-IT" smtClean="0"/>
              <a:t>29/06/2017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C44CC4E-9D77-4D65-9901-53A1D238C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A03DECA-8686-4902-84B8-219E6B826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24AC0-3788-40C0-A485-A33740555E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2028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67B75BC-B832-46AE-931E-59CCFB676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EB9FB56-B2A5-415B-9340-22AEC33E56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1058300-8C99-4D50-8967-F3F40CD9A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7F4D9-8510-402E-B663-EA4ABD1CDCB0}" type="datetimeFigureOut">
              <a:rPr lang="it-IT" smtClean="0"/>
              <a:t>29/06/2017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A0BB0E0-2D09-4167-8016-482664359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9235BFD-9CCC-4501-9569-05023FBB0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24AC0-3788-40C0-A485-A33740555E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5918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62BBEA-2C89-4A00-A513-E80E601FC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6C5DBB6-0DE0-4233-A32F-F0C885FA21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A4CF209-080D-4F34-B6AF-1A02C94CF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7F4D9-8510-402E-B663-EA4ABD1CDCB0}" type="datetimeFigureOut">
              <a:rPr lang="it-IT" smtClean="0"/>
              <a:t>29/06/2017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08D2E02-8601-43C5-970E-F0391B9E4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4E0B09F-F297-4B06-ADE8-1C99DF28F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24AC0-3788-40C0-A485-A33740555E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5324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C0C8920-5D47-4D17-BD18-FD6630E03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6DFD6C6-42DE-4A5F-B9FD-93EA0E7EAE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D27DC9E-DCB9-49E7-9ABF-3CC736DE83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520C61B-4ED6-44B5-8EF9-BEBE3B8DD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7F4D9-8510-402E-B663-EA4ABD1CDCB0}" type="datetimeFigureOut">
              <a:rPr lang="it-IT" smtClean="0"/>
              <a:t>29/06/2017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6CF26A0-2828-45FE-B583-4800661DC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7ED768B-C346-4B8D-A9C2-E3681E90B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24AC0-3788-40C0-A485-A33740555E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263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8379650-A77F-47FE-B437-4267DF7C0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2DC98D4-CE4C-488D-BB79-E4705FAA4C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AA1C197-1D42-4E14-8937-1713288652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5437CCBC-2AF4-466F-BF7D-0FD6863496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EDEBD62-A14B-40D2-B561-8C7DA12B35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581069E3-2369-4671-B094-2075B467A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7F4D9-8510-402E-B663-EA4ABD1CDCB0}" type="datetimeFigureOut">
              <a:rPr lang="it-IT" smtClean="0"/>
              <a:t>29/06/2017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6CF4EC7D-EC35-4522-83E4-D898D9966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3E989584-5D75-4800-822E-D7D715DF1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24AC0-3788-40C0-A485-A33740555E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6086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7BBE9B-3140-4204-88A1-8896CC7F3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48DED5E-EDB3-4B6D-BBBD-AC18D22A5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7F4D9-8510-402E-B663-EA4ABD1CDCB0}" type="datetimeFigureOut">
              <a:rPr lang="it-IT" smtClean="0"/>
              <a:t>29/06/2017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32DA564-30FC-4712-B690-13EF425D5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3986041-A46A-4994-8F9C-25B9085F0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24AC0-3788-40C0-A485-A33740555E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8986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F679699-6C45-4E8D-A915-794E12FBF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7F4D9-8510-402E-B663-EA4ABD1CDCB0}" type="datetimeFigureOut">
              <a:rPr lang="it-IT" smtClean="0"/>
              <a:t>29/06/2017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8F8F954-3264-46C0-B7B3-79E4410B6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0AE531C-F689-495B-9E0B-4F34BEC2E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24AC0-3788-40C0-A485-A33740555E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465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A7B5658-23B7-4C09-8107-152C478BA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46B030B-B346-42D5-926B-77545CAD42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1A31914-77E5-4AFB-A9DA-E5A109368D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C6EEF13-4BBD-4E56-9834-80C090530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7F4D9-8510-402E-B663-EA4ABD1CDCB0}" type="datetimeFigureOut">
              <a:rPr lang="it-IT" smtClean="0"/>
              <a:t>29/06/2017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CF72678-DD97-4430-8329-8367A2CED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795784A-35DA-4FD9-8F88-D2D1F8409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24AC0-3788-40C0-A485-A33740555E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7777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45A5A6-4EA6-4535-96A3-AEA2D5950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EF81A0F8-8D68-483A-A29C-4278A3550A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F36C300-A8CC-4906-9114-8C406EB529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3C6D477-0695-4FA6-8A7C-2550B0181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7F4D9-8510-402E-B663-EA4ABD1CDCB0}" type="datetimeFigureOut">
              <a:rPr lang="it-IT" smtClean="0"/>
              <a:t>29/06/2017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1C03DD3-E5A2-4288-9CF2-9EDEBC3C8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B96B23B-D6AF-4D63-9A51-FC722A1D7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24AC0-3788-40C0-A485-A33740555E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6790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2265FDD8-732F-4A0C-BF44-7F927F1A8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21E1FE8-092D-409E-8F60-31FE29D79D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052709D-9353-491A-A0F7-75FED6E64A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47F4D9-8510-402E-B663-EA4ABD1CDCB0}" type="datetimeFigureOut">
              <a:rPr lang="it-IT" smtClean="0"/>
              <a:t>29/06/2017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169C359-E07D-40EB-975C-6B380C127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154341F-5F57-4B2D-B0D2-0817110DE3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624AC0-3788-40C0-A485-A33740555E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7583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jp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7" Type="http://schemas.openxmlformats.org/officeDocument/2006/relationships/image" Target="../media/image60.jp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g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JP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G"/><Relationship Id="rId5" Type="http://schemas.openxmlformats.org/officeDocument/2006/relationships/image" Target="../media/image73.JPG"/><Relationship Id="rId4" Type="http://schemas.openxmlformats.org/officeDocument/2006/relationships/image" Target="../media/image7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jpg"/><Relationship Id="rId4" Type="http://schemas.openxmlformats.org/officeDocument/2006/relationships/image" Target="../media/image8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jpg"/><Relationship Id="rId4" Type="http://schemas.openxmlformats.org/officeDocument/2006/relationships/image" Target="../media/image93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9C2C2276-42DD-4EFD-8B34-ECF8DEF31F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0" y="0"/>
            <a:ext cx="560881" cy="255444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425AD61-60E6-4B82-8434-82B383CB3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0634502" y="5602520"/>
            <a:ext cx="560881" cy="1977749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9B72C821-A6EF-4B48-97C7-2623179010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8674803" y="-996783"/>
            <a:ext cx="560881" cy="255444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E3CA933B-2352-4C52-8E25-497F6CAABB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120358" y="-1004412"/>
            <a:ext cx="560881" cy="2554445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30995B0E-7014-4B01-80E3-7B3CBAC6EA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620487" y="-996782"/>
            <a:ext cx="560881" cy="2554445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50DA7EC6-22BB-4CB2-9B0B-3D1F40AAB9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348568" y="-787686"/>
            <a:ext cx="553250" cy="2128623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AEE31377-E494-4206-B7EC-EB04A9D15F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1" y="2554445"/>
            <a:ext cx="560881" cy="2554445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8C4425C1-E084-4322-A59A-4510D919A0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11174"/>
            <a:ext cx="560881" cy="2960662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7603C8C1-9E62-4568-B9BF-67AD52DD00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497550" y="5306542"/>
            <a:ext cx="560881" cy="2554445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CB75FFEA-40C0-438A-AE61-8D961FFDF0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31119" y="5203310"/>
            <a:ext cx="560881" cy="1668526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90384855-51AB-4361-BC65-75471C9760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23377" y="2928007"/>
            <a:ext cx="560881" cy="2554445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D4BC9D75-056F-4475-AEEE-6A92C9B770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27248" y="395975"/>
            <a:ext cx="560881" cy="2554445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79EC84E5-F926-41DE-BB29-2FF56678C3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0852443" y="-786306"/>
            <a:ext cx="560881" cy="2118232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2E99E24B-7FE4-4A04-92AD-9EAE1EB9FD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8721128" y="5445873"/>
            <a:ext cx="560881" cy="2291044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D543BB18-51FF-4870-B051-CA9636606E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6557825" y="5300337"/>
            <a:ext cx="560881" cy="2554445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0F787A69-02CF-4BB2-932B-A7D37CB139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027688" y="5314173"/>
            <a:ext cx="560881" cy="2554445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E797F463-FFB2-4E6D-8A91-E8714078F1BB}"/>
              </a:ext>
            </a:extLst>
          </p:cNvPr>
          <p:cNvSpPr txBox="1"/>
          <p:nvPr/>
        </p:nvSpPr>
        <p:spPr>
          <a:xfrm>
            <a:off x="2812356" y="1277222"/>
            <a:ext cx="6723529" cy="127727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it-IT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Lucida Handwriting" panose="03010101010101010101" pitchFamily="66" charset="0"/>
              </a:rPr>
              <a:t>Questa presentazione contiene la sintesi delle varie attività progettuali </a:t>
            </a:r>
          </a:p>
          <a:p>
            <a:pPr algn="ctr">
              <a:spcAft>
                <a:spcPts val="600"/>
              </a:spcAft>
            </a:pPr>
            <a:r>
              <a:rPr lang="it-IT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Lucida Handwriting" panose="03010101010101010101" pitchFamily="66" charset="0"/>
              </a:rPr>
              <a:t>svolte dagli alunni nel corso dell’anno scolastico 2016/2017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C701370A-B22A-493E-9A2B-4309819E17AD}"/>
              </a:ext>
            </a:extLst>
          </p:cNvPr>
          <p:cNvSpPr txBox="1"/>
          <p:nvPr/>
        </p:nvSpPr>
        <p:spPr>
          <a:xfrm>
            <a:off x="1075175" y="3101591"/>
            <a:ext cx="9756948" cy="2846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it-IT" b="1" dirty="0">
                <a:solidFill>
                  <a:schemeClr val="accent6">
                    <a:lumMod val="50000"/>
                  </a:schemeClr>
                </a:solidFill>
                <a:latin typeface="Lucida Handwriting" panose="03010101010101010101" pitchFamily="66" charset="0"/>
              </a:rPr>
              <a:t>La colonna sonora , ‘’</a:t>
            </a:r>
            <a:r>
              <a:rPr lang="it-IT" b="1" dirty="0" err="1">
                <a:solidFill>
                  <a:schemeClr val="accent6">
                    <a:lumMod val="50000"/>
                  </a:schemeClr>
                </a:solidFill>
                <a:latin typeface="Lucida Handwriting" panose="03010101010101010101" pitchFamily="66" charset="0"/>
              </a:rPr>
              <a:t>Somewhere</a:t>
            </a:r>
            <a:r>
              <a:rPr lang="it-IT" b="1" dirty="0">
                <a:solidFill>
                  <a:schemeClr val="accent6">
                    <a:lumMod val="50000"/>
                  </a:schemeClr>
                </a:solidFill>
                <a:latin typeface="Lucida Handwriting" panose="03010101010101010101" pitchFamily="66" charset="0"/>
              </a:rPr>
              <a:t> over the </a:t>
            </a:r>
            <a:r>
              <a:rPr lang="it-IT" b="1" dirty="0" err="1">
                <a:solidFill>
                  <a:schemeClr val="accent6">
                    <a:lumMod val="50000"/>
                  </a:schemeClr>
                </a:solidFill>
                <a:latin typeface="Lucida Handwriting" panose="03010101010101010101" pitchFamily="66" charset="0"/>
              </a:rPr>
              <a:t>rainbow</a:t>
            </a:r>
            <a:r>
              <a:rPr lang="it-IT" b="1" dirty="0">
                <a:solidFill>
                  <a:schemeClr val="accent6">
                    <a:lumMod val="50000"/>
                  </a:schemeClr>
                </a:solidFill>
                <a:latin typeface="Lucida Handwriting" panose="03010101010101010101" pitchFamily="66" charset="0"/>
              </a:rPr>
              <a:t>’’,</a:t>
            </a:r>
          </a:p>
          <a:p>
            <a:pPr algn="ctr">
              <a:spcAft>
                <a:spcPts val="600"/>
              </a:spcAft>
            </a:pPr>
            <a:r>
              <a:rPr lang="it-IT" b="1" dirty="0">
                <a:solidFill>
                  <a:schemeClr val="accent6">
                    <a:lumMod val="50000"/>
                  </a:schemeClr>
                </a:solidFill>
                <a:latin typeface="Lucida Handwriting" panose="03010101010101010101" pitchFamily="66" charset="0"/>
              </a:rPr>
              <a:t>che accompagna la presentazione,</a:t>
            </a:r>
          </a:p>
          <a:p>
            <a:pPr algn="ctr">
              <a:spcAft>
                <a:spcPts val="600"/>
              </a:spcAft>
            </a:pPr>
            <a:r>
              <a:rPr lang="it-IT" b="1" dirty="0">
                <a:solidFill>
                  <a:schemeClr val="accent6">
                    <a:lumMod val="50000"/>
                  </a:schemeClr>
                </a:solidFill>
                <a:latin typeface="Lucida Handwriting" panose="03010101010101010101" pitchFamily="66" charset="0"/>
              </a:rPr>
              <a:t>è tratta dal film ‘Il Mago di </a:t>
            </a:r>
            <a:r>
              <a:rPr lang="it-IT" b="1" dirty="0" err="1">
                <a:solidFill>
                  <a:schemeClr val="accent6">
                    <a:lumMod val="50000"/>
                  </a:schemeClr>
                </a:solidFill>
                <a:latin typeface="Lucida Handwriting" panose="03010101010101010101" pitchFamily="66" charset="0"/>
              </a:rPr>
              <a:t>Oz</a:t>
            </a:r>
            <a:r>
              <a:rPr lang="it-IT" b="1" dirty="0">
                <a:solidFill>
                  <a:schemeClr val="accent6">
                    <a:lumMod val="50000"/>
                  </a:schemeClr>
                </a:solidFill>
                <a:latin typeface="Lucida Handwriting" panose="03010101010101010101" pitchFamily="66" charset="0"/>
              </a:rPr>
              <a:t>’, </a:t>
            </a:r>
          </a:p>
          <a:p>
            <a:pPr algn="ctr">
              <a:spcAft>
                <a:spcPts val="600"/>
              </a:spcAft>
            </a:pPr>
            <a:r>
              <a:rPr lang="it-IT" b="1" dirty="0">
                <a:solidFill>
                  <a:schemeClr val="accent6">
                    <a:lumMod val="50000"/>
                  </a:schemeClr>
                </a:solidFill>
                <a:latin typeface="Lucida Handwriting" panose="03010101010101010101" pitchFamily="66" charset="0"/>
              </a:rPr>
              <a:t>utilizzato nell’ambito dell’annuale Pausa Didattica.</a:t>
            </a:r>
          </a:p>
          <a:p>
            <a:pPr algn="ctr">
              <a:spcAft>
                <a:spcPts val="600"/>
              </a:spcAft>
            </a:pPr>
            <a:r>
              <a:rPr lang="it-IT" b="1" dirty="0">
                <a:solidFill>
                  <a:schemeClr val="accent6">
                    <a:lumMod val="50000"/>
                  </a:schemeClr>
                </a:solidFill>
                <a:latin typeface="Lucida Handwriting" panose="03010101010101010101" pitchFamily="66" charset="0"/>
              </a:rPr>
              <a:t>Sia gli alunni della scuola primaria che secondaria </a:t>
            </a:r>
          </a:p>
          <a:p>
            <a:pPr algn="ctr">
              <a:spcAft>
                <a:spcPts val="600"/>
              </a:spcAft>
            </a:pPr>
            <a:r>
              <a:rPr lang="it-IT" b="1" dirty="0">
                <a:solidFill>
                  <a:schemeClr val="accent6">
                    <a:lumMod val="50000"/>
                  </a:schemeClr>
                </a:solidFill>
                <a:latin typeface="Lucida Handwriting" panose="03010101010101010101" pitchFamily="66" charset="0"/>
              </a:rPr>
              <a:t>l’hanno cantata e suonata nella manifestazione finale </a:t>
            </a:r>
          </a:p>
          <a:p>
            <a:pPr algn="ctr">
              <a:spcAft>
                <a:spcPts val="600"/>
              </a:spcAft>
            </a:pPr>
            <a:r>
              <a:rPr lang="it-IT" b="1" dirty="0">
                <a:solidFill>
                  <a:schemeClr val="accent6">
                    <a:lumMod val="50000"/>
                  </a:schemeClr>
                </a:solidFill>
                <a:latin typeface="Lucida Handwriting" panose="03010101010101010101" pitchFamily="66" charset="0"/>
              </a:rPr>
              <a:t>di quest’anno scolastico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17322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F3CB3D43-2585-4C84-9D27-04258FCD3B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74" y="306340"/>
            <a:ext cx="11386068" cy="6390525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BFB3394A-2ED0-45B9-8DEC-AE06991376DF}"/>
              </a:ext>
            </a:extLst>
          </p:cNvPr>
          <p:cNvSpPr txBox="1"/>
          <p:nvPr/>
        </p:nvSpPr>
        <p:spPr>
          <a:xfrm>
            <a:off x="7536519" y="668858"/>
            <a:ext cx="355485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/>
              <a:t>… </a:t>
            </a:r>
            <a:r>
              <a:rPr lang="it-IT" sz="2400" b="1" i="1" dirty="0"/>
              <a:t>ma gli insegnanti degli Istituti Superiori vengono anche presso la nostra scuola ad illustrarci le rispettive caratteristiche dei vari Istituti….</a:t>
            </a:r>
          </a:p>
        </p:txBody>
      </p:sp>
    </p:spTree>
    <p:extLst>
      <p:ext uri="{BB962C8B-B14F-4D97-AF65-F5344CB8AC3E}">
        <p14:creationId xmlns:p14="http://schemas.microsoft.com/office/powerpoint/2010/main" val="33510141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A0C0E761-704F-4AD6-B99A-17BB50015B20}"/>
              </a:ext>
            </a:extLst>
          </p:cNvPr>
          <p:cNvSpPr txBox="1"/>
          <p:nvPr/>
        </p:nvSpPr>
        <p:spPr>
          <a:xfrm>
            <a:off x="412781" y="530127"/>
            <a:ext cx="115360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/>
              <a:t>E’ Natale, tutti si aspettano il tradizionale Concerto: non possiamo mancare!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D89288E9-51A8-44F7-98EA-95F228442F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156" y="1576074"/>
            <a:ext cx="8480844" cy="4752806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D5566E88-968E-4FA0-B969-0B3BF3B2A2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6" y="1484851"/>
            <a:ext cx="3503488" cy="4844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1187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3735F640-DAC7-4205-9593-9A1C2C675ADB}"/>
              </a:ext>
            </a:extLst>
          </p:cNvPr>
          <p:cNvSpPr txBox="1"/>
          <p:nvPr/>
        </p:nvSpPr>
        <p:spPr>
          <a:xfrm>
            <a:off x="339048" y="467295"/>
            <a:ext cx="11661170" cy="461665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it-IT" sz="2400" b="1" dirty="0"/>
              <a:t>Il teatro in Lingua Inglese è divertente: ci sembra più facile imparare una lingua straniera …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A9E2BC7-AE04-4CA3-B8F2-DA0A237FD9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3710">
            <a:off x="5806203" y="1840191"/>
            <a:ext cx="5844642" cy="4098144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95A055DE-E60D-49B4-A5D6-3BC7C4E21B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48" y="1075458"/>
            <a:ext cx="5925708" cy="3327513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52777670-841D-428E-93E9-7372B7A1B4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82" y="3878989"/>
            <a:ext cx="5131274" cy="2881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3216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83FC3467-D9A4-441D-A8B7-E9A8FB0E53E4}"/>
              </a:ext>
            </a:extLst>
          </p:cNvPr>
          <p:cNvSpPr txBox="1"/>
          <p:nvPr/>
        </p:nvSpPr>
        <p:spPr>
          <a:xfrm>
            <a:off x="472611" y="626724"/>
            <a:ext cx="55069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/>
              <a:t>L’Educazione alla Convivenza Civile </a:t>
            </a:r>
          </a:p>
          <a:p>
            <a:r>
              <a:rPr lang="it-IT" sz="2000" b="1" dirty="0"/>
              <a:t>è il filo conduttore </a:t>
            </a:r>
          </a:p>
          <a:p>
            <a:r>
              <a:rPr lang="it-IT" sz="2000" b="1" dirty="0"/>
              <a:t>del Piano dell’Offerta Formativa </a:t>
            </a:r>
          </a:p>
          <a:p>
            <a:r>
              <a:rPr lang="it-IT" sz="2000" b="1" dirty="0"/>
              <a:t>della nostra Scuola e …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34D5173-4B59-40FF-9E15-D9DB863327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843" y="626724"/>
            <a:ext cx="6856288" cy="5142216"/>
          </a:xfrm>
          <a:prstGeom prst="rect">
            <a:avLst/>
          </a:prstGeom>
          <a:solidFill>
            <a:schemeClr val="accent5"/>
          </a:solidFill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E0E4A135-105D-4158-AC63-76833D0AF0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11" y="1950163"/>
            <a:ext cx="3825839" cy="4907837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76A9F3DD-7078-47B1-8568-EAD928C046F9}"/>
              </a:ext>
            </a:extLst>
          </p:cNvPr>
          <p:cNvSpPr txBox="1"/>
          <p:nvPr/>
        </p:nvSpPr>
        <p:spPr>
          <a:xfrm>
            <a:off x="5256944" y="5928188"/>
            <a:ext cx="65651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/>
              <a:t>… la manifestazione «Un poster per la pace» ci ha fornito la possibilità di esprimere le nostre idee.</a:t>
            </a:r>
          </a:p>
        </p:txBody>
      </p:sp>
    </p:spTree>
    <p:extLst>
      <p:ext uri="{BB962C8B-B14F-4D97-AF65-F5344CB8AC3E}">
        <p14:creationId xmlns:p14="http://schemas.microsoft.com/office/powerpoint/2010/main" val="39038615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6C36B54C-5AA7-4043-8FCB-AE6114E842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5549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EFD88464-CE6C-46F2-823E-7283999A4301}"/>
              </a:ext>
            </a:extLst>
          </p:cNvPr>
          <p:cNvSpPr txBox="1"/>
          <p:nvPr/>
        </p:nvSpPr>
        <p:spPr>
          <a:xfrm>
            <a:off x="729466" y="164387"/>
            <a:ext cx="47774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i="1" dirty="0"/>
              <a:t>Giornata contro la violenza </a:t>
            </a:r>
          </a:p>
          <a:p>
            <a:pPr algn="ctr"/>
            <a:r>
              <a:rPr lang="it-IT" sz="2800" b="1" i="1" dirty="0"/>
              <a:t>sulle donne …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200D0770-BB9D-4A17-83EA-3315F2751D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50" y="2424701"/>
            <a:ext cx="5911065" cy="4433299"/>
          </a:xfrm>
          <a:prstGeom prst="rect">
            <a:avLst/>
          </a:prstGeom>
          <a:solidFill>
            <a:schemeClr val="accent5"/>
          </a:solidFill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3E453772-9DA3-4A12-B0F0-1EF43F5D0E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978" y="0"/>
            <a:ext cx="5626813" cy="422011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871F1987-2CE6-4C3D-BB35-1BBD4312A8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978" y="3708971"/>
            <a:ext cx="5626813" cy="3149029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514C2E26-0658-4CA6-AEAB-84A468F67046}"/>
              </a:ext>
            </a:extLst>
          </p:cNvPr>
          <p:cNvSpPr txBox="1"/>
          <p:nvPr/>
        </p:nvSpPr>
        <p:spPr>
          <a:xfrm>
            <a:off x="1640439" y="1061411"/>
            <a:ext cx="3226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… </a:t>
            </a:r>
            <a:r>
              <a:rPr lang="it-IT" sz="2800" b="1" i="1" dirty="0"/>
              <a:t>che altro dire?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5D17375D-7F73-4C5D-9076-3F8A18134114}"/>
              </a:ext>
            </a:extLst>
          </p:cNvPr>
          <p:cNvSpPr txBox="1"/>
          <p:nvPr/>
        </p:nvSpPr>
        <p:spPr>
          <a:xfrm>
            <a:off x="1049675" y="1515841"/>
            <a:ext cx="4572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i="1" dirty="0"/>
              <a:t>… il messaggio è chiaro ...</a:t>
            </a:r>
          </a:p>
        </p:txBody>
      </p:sp>
    </p:spTree>
    <p:extLst>
      <p:ext uri="{BB962C8B-B14F-4D97-AF65-F5344CB8AC3E}">
        <p14:creationId xmlns:p14="http://schemas.microsoft.com/office/powerpoint/2010/main" val="9318253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649E331F-AF29-49A5-8656-329032B2D3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318" y="2630991"/>
            <a:ext cx="4208981" cy="319526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3205D63D-A59F-4EC5-95D2-DF073EFE4E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44811">
            <a:off x="570923" y="1033359"/>
            <a:ext cx="4260351" cy="3195263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4D44854F-EFE0-4BB8-95F4-10752E0F6C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1634">
            <a:off x="7330449" y="888435"/>
            <a:ext cx="4301901" cy="3226426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E0FD3F5-D917-4982-A737-BDBEEB63A787}"/>
              </a:ext>
            </a:extLst>
          </p:cNvPr>
          <p:cNvSpPr txBox="1"/>
          <p:nvPr/>
        </p:nvSpPr>
        <p:spPr>
          <a:xfrm>
            <a:off x="4486382" y="5826254"/>
            <a:ext cx="4113087" cy="523220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it-IT" sz="2800" b="1" dirty="0"/>
              <a:t>… ecco la nostra risposta.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91222655-9CBA-408A-A109-0DA328F4762A}"/>
              </a:ext>
            </a:extLst>
          </p:cNvPr>
          <p:cNvSpPr txBox="1"/>
          <p:nvPr/>
        </p:nvSpPr>
        <p:spPr>
          <a:xfrm>
            <a:off x="4857225" y="230334"/>
            <a:ext cx="257542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7200" dirty="0"/>
              <a:t>W</a:t>
            </a:r>
          </a:p>
          <a:p>
            <a:pPr algn="ctr"/>
            <a:r>
              <a:rPr lang="it-IT" sz="4400" dirty="0"/>
              <a:t>ELENA!</a:t>
            </a:r>
          </a:p>
        </p:txBody>
      </p:sp>
    </p:spTree>
    <p:extLst>
      <p:ext uri="{BB962C8B-B14F-4D97-AF65-F5344CB8AC3E}">
        <p14:creationId xmlns:p14="http://schemas.microsoft.com/office/powerpoint/2010/main" val="15982858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DD48BBDA-819A-4314-8343-9ED91F38F261}"/>
              </a:ext>
            </a:extLst>
          </p:cNvPr>
          <p:cNvSpPr txBox="1"/>
          <p:nvPr/>
        </p:nvSpPr>
        <p:spPr>
          <a:xfrm>
            <a:off x="126714" y="5815173"/>
            <a:ext cx="57603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i="1" dirty="0"/>
              <a:t>Dalla terra … con amore e pazienza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D4E79F7E-F6D0-4CFA-BD4E-78AE40D8A0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37" y="1700616"/>
            <a:ext cx="5498319" cy="3650467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5577799A-C565-4DAA-9BFA-FECD774F76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092" y="3669923"/>
            <a:ext cx="5404207" cy="3034237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8F43D3E7-2562-4B92-8604-F56E340C6F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092" y="97848"/>
            <a:ext cx="5438454" cy="3572075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3E9CD70-B2BB-457F-81D3-7D98E9AD0823}"/>
              </a:ext>
            </a:extLst>
          </p:cNvPr>
          <p:cNvSpPr txBox="1"/>
          <p:nvPr/>
        </p:nvSpPr>
        <p:spPr>
          <a:xfrm>
            <a:off x="801385" y="534256"/>
            <a:ext cx="47877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i="1" dirty="0"/>
              <a:t>La nostra passione</a:t>
            </a:r>
          </a:p>
        </p:txBody>
      </p:sp>
    </p:spTree>
    <p:extLst>
      <p:ext uri="{BB962C8B-B14F-4D97-AF65-F5344CB8AC3E}">
        <p14:creationId xmlns:p14="http://schemas.microsoft.com/office/powerpoint/2010/main" val="3161737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5802E794-3648-44A7-89FD-0366CA121FBE}"/>
              </a:ext>
            </a:extLst>
          </p:cNvPr>
          <p:cNvSpPr txBox="1"/>
          <p:nvPr/>
        </p:nvSpPr>
        <p:spPr>
          <a:xfrm>
            <a:off x="1031846" y="771787"/>
            <a:ext cx="49159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accent6">
                    <a:lumMod val="75000"/>
                  </a:schemeClr>
                </a:solidFill>
              </a:rPr>
              <a:t>Il Giardino … che passione!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1FA2FEF-51D5-4791-BF14-EA7D680DE2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60729">
            <a:off x="553719" y="2689879"/>
            <a:ext cx="5707236" cy="3204375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18289677-322C-4979-BE75-6A0C5A57A7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2951">
            <a:off x="5686498" y="1199569"/>
            <a:ext cx="5915090" cy="4436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1247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18E985A7-A7DC-4EC6-AF4E-D0F6E98CEE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981" y="2231758"/>
            <a:ext cx="6065869" cy="454940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4D916774-822C-41F8-A99A-E069C99E17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9428">
            <a:off x="422804" y="579020"/>
            <a:ext cx="4612208" cy="3459156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0C85B7A8-16AC-4ACF-B2DC-ECCF2FC41E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194">
            <a:off x="2343811" y="3534037"/>
            <a:ext cx="3695483" cy="2771613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5CB2B48-C4D3-4188-9932-1F8E3858CA9D}"/>
              </a:ext>
            </a:extLst>
          </p:cNvPr>
          <p:cNvSpPr txBox="1"/>
          <p:nvPr/>
        </p:nvSpPr>
        <p:spPr>
          <a:xfrm rot="20624487">
            <a:off x="7609472" y="4924964"/>
            <a:ext cx="3502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… che promuove il sapere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509E3B9F-5B48-4AE2-8638-787A1AF16297}"/>
              </a:ext>
            </a:extLst>
          </p:cNvPr>
          <p:cNvSpPr txBox="1"/>
          <p:nvPr/>
        </p:nvSpPr>
        <p:spPr>
          <a:xfrm rot="19064581">
            <a:off x="222594" y="5315977"/>
            <a:ext cx="20293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La fantasia </a:t>
            </a:r>
          </a:p>
          <a:p>
            <a:r>
              <a:rPr lang="it-IT" sz="2400" b="1" dirty="0"/>
              <a:t>del disegno …</a:t>
            </a:r>
            <a:endParaRPr lang="it-IT" sz="2400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5A07AD49-9CE4-44D4-B1BE-EAA831CC2095}"/>
              </a:ext>
            </a:extLst>
          </p:cNvPr>
          <p:cNvSpPr txBox="1"/>
          <p:nvPr/>
        </p:nvSpPr>
        <p:spPr>
          <a:xfrm>
            <a:off x="4925466" y="510051"/>
            <a:ext cx="6832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/>
              <a:t>Progetto ‘’ Le avventure di </a:t>
            </a:r>
            <a:r>
              <a:rPr lang="it-IT" sz="2400" b="1" i="1" dirty="0" err="1"/>
              <a:t>Pokonaso</a:t>
            </a:r>
            <a:r>
              <a:rPr lang="it-IT" sz="2400" b="1" i="1" dirty="0"/>
              <a:t> e Segnalibro’’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517B69BC-CF43-446F-AAA1-2D4E24287D3E}"/>
              </a:ext>
            </a:extLst>
          </p:cNvPr>
          <p:cNvSpPr/>
          <p:nvPr/>
        </p:nvSpPr>
        <p:spPr>
          <a:xfrm>
            <a:off x="5027932" y="1030811"/>
            <a:ext cx="7071918" cy="1277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dirty="0">
                <a:solidFill>
                  <a:srgbClr val="1D2129"/>
                </a:solidFill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 scene da un racconto per ragazzi, assegnate agli alunni con il compito di illustrarle. </a:t>
            </a:r>
            <a:r>
              <a:rPr lang="it-IT" dirty="0" err="1">
                <a:solidFill>
                  <a:srgbClr val="1D2129"/>
                </a:solidFill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Pokonaso</a:t>
            </a:r>
            <a:r>
              <a:rPr lang="it-IT" dirty="0">
                <a:solidFill>
                  <a:srgbClr val="1D2129"/>
                </a:solidFill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è un bambino vissuto nella preistoria con i genitori, in una caverna, da cui racconta tutte le sue avventure.</a:t>
            </a:r>
            <a:endParaRPr lang="it-IT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0300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4AE658C2-1BC5-48BC-ADE4-345B16DC74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620" y="1194663"/>
            <a:ext cx="3413456" cy="5620786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D19C8CB3-7EFF-4011-9C31-ACFADB01D0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23" y="1194663"/>
            <a:ext cx="3413456" cy="5620786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54E3F75E-2C16-4BBC-8A84-6984042242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117" y="1194663"/>
            <a:ext cx="4164806" cy="5620786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99B6EE71-BD55-45B2-9C4F-EC521CC93C87}"/>
              </a:ext>
            </a:extLst>
          </p:cNvPr>
          <p:cNvSpPr txBox="1"/>
          <p:nvPr/>
        </p:nvSpPr>
        <p:spPr>
          <a:xfrm>
            <a:off x="772049" y="106188"/>
            <a:ext cx="10946101" cy="9541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3200" i="1" dirty="0" err="1">
                <a:solidFill>
                  <a:srgbClr val="C00000"/>
                </a:solidFill>
              </a:rPr>
              <a:t>a.s.</a:t>
            </a:r>
            <a:r>
              <a:rPr lang="it-IT" sz="3200" i="1" dirty="0">
                <a:solidFill>
                  <a:srgbClr val="C00000"/>
                </a:solidFill>
              </a:rPr>
              <a:t> 2016-2017</a:t>
            </a:r>
          </a:p>
          <a:p>
            <a:r>
              <a:rPr lang="it-IT" sz="2400" b="1" i="1" dirty="0">
                <a:solidFill>
                  <a:srgbClr val="C00000"/>
                </a:solidFill>
              </a:rPr>
              <a:t>Intitolazione ufficiale dell’Istituto Comprensivo di Barano alla Preside ‘Anna Baldino’ </a:t>
            </a:r>
          </a:p>
        </p:txBody>
      </p:sp>
      <p:pic>
        <p:nvPicPr>
          <p:cNvPr id="3" name="Somewhere over the rainbow  El Mago de Oz (Judy Garland) (128kbit_AAC)">
            <a:hlinkClick r:id="" action="ppaction://media"/>
            <a:extLst>
              <a:ext uri="{FF2B5EF4-FFF2-40B4-BE49-F238E27FC236}">
                <a16:creationId xmlns:a16="http://schemas.microsoft.com/office/drawing/2014/main" id="{11224F06-B296-4C7D-BB77-4DF4ABDF4F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4" name="Somewhere over the rainbow  El Mago de Oz (Judy Garland) (128kbit_AAC)">
            <a:hlinkClick r:id="" action="ppaction://media"/>
            <a:extLst>
              <a:ext uri="{FF2B5EF4-FFF2-40B4-BE49-F238E27FC236}">
                <a16:creationId xmlns:a16="http://schemas.microsoft.com/office/drawing/2014/main" id="{C36A72B0-43A9-4ED4-8C9A-0376933AB2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23381" y="5068262"/>
            <a:ext cx="186978" cy="18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712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491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numSld="999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9E7E6DD7-4C6C-45B0-99E9-88AF72DD65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56226" cy="459768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EC4D532F-2EC5-44A8-9A99-B4DB325832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913" y="0"/>
            <a:ext cx="5489822" cy="4117366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466B3D73-3DEF-476F-837B-9D09B2EEDD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63321"/>
            <a:ext cx="4756226" cy="3368994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B248D5C2-C192-49E0-BDFE-80E86ABD37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226" y="4145231"/>
            <a:ext cx="4873899" cy="2712769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E7FB842D-4107-4644-8501-1D928016E806}"/>
              </a:ext>
            </a:extLst>
          </p:cNvPr>
          <p:cNvSpPr txBox="1"/>
          <p:nvPr/>
        </p:nvSpPr>
        <p:spPr>
          <a:xfrm>
            <a:off x="10952254" y="10274"/>
            <a:ext cx="554804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Il </a:t>
            </a:r>
          </a:p>
          <a:p>
            <a:r>
              <a:rPr lang="it-IT" sz="2400" b="1" dirty="0">
                <a:ln>
                  <a:solidFill>
                    <a:srgbClr val="C00000"/>
                  </a:solidFill>
                </a:ln>
              </a:rPr>
              <a:t>c</a:t>
            </a:r>
          </a:p>
          <a:p>
            <a:r>
              <a:rPr lang="it-IT" sz="2400" b="1" dirty="0">
                <a:ln>
                  <a:solidFill>
                    <a:srgbClr val="C00000"/>
                  </a:solidFill>
                </a:ln>
              </a:rPr>
              <a:t>i</a:t>
            </a:r>
          </a:p>
          <a:p>
            <a:r>
              <a:rPr lang="it-IT" sz="2400" b="1" dirty="0">
                <a:ln>
                  <a:solidFill>
                    <a:srgbClr val="C00000"/>
                  </a:solidFill>
                </a:ln>
              </a:rPr>
              <a:t>n</a:t>
            </a:r>
          </a:p>
          <a:p>
            <a:r>
              <a:rPr lang="it-IT" sz="2400" b="1" dirty="0">
                <a:ln>
                  <a:solidFill>
                    <a:srgbClr val="C00000"/>
                  </a:solidFill>
                </a:ln>
              </a:rPr>
              <a:t>e</a:t>
            </a:r>
          </a:p>
          <a:p>
            <a:r>
              <a:rPr lang="it-IT" sz="2400" b="1" dirty="0">
                <a:ln>
                  <a:solidFill>
                    <a:srgbClr val="C00000"/>
                  </a:solidFill>
                </a:ln>
              </a:rPr>
              <a:t>m</a:t>
            </a:r>
          </a:p>
          <a:p>
            <a:r>
              <a:rPr lang="it-IT" sz="2400" b="1" dirty="0">
                <a:ln>
                  <a:solidFill>
                    <a:srgbClr val="C00000"/>
                  </a:solidFill>
                </a:ln>
              </a:rPr>
              <a:t>a</a:t>
            </a:r>
            <a:r>
              <a:rPr lang="it-IT" sz="2400" dirty="0"/>
              <a:t>:</a:t>
            </a:r>
          </a:p>
          <a:p>
            <a:r>
              <a:rPr lang="it-IT" sz="2400" b="1" dirty="0">
                <a:solidFill>
                  <a:srgbClr val="C00000"/>
                </a:solidFill>
              </a:rPr>
              <a:t>S</a:t>
            </a:r>
          </a:p>
          <a:p>
            <a:r>
              <a:rPr lang="it-IT" sz="2400" b="1" dirty="0">
                <a:solidFill>
                  <a:srgbClr val="C00000"/>
                </a:solidFill>
              </a:rPr>
              <a:t>e</a:t>
            </a:r>
          </a:p>
          <a:p>
            <a:r>
              <a:rPr lang="it-IT" sz="2400" b="1" dirty="0">
                <a:solidFill>
                  <a:srgbClr val="C00000"/>
                </a:solidFill>
              </a:rPr>
              <a:t>t</a:t>
            </a:r>
          </a:p>
          <a:p>
            <a:r>
              <a:rPr lang="it-IT" sz="2400" b="1" dirty="0">
                <a:solidFill>
                  <a:srgbClr val="C00000"/>
                </a:solidFill>
              </a:rPr>
              <a:t>t</a:t>
            </a:r>
          </a:p>
          <a:p>
            <a:r>
              <a:rPr lang="it-IT" sz="2400" b="1" dirty="0">
                <a:solidFill>
                  <a:srgbClr val="C00000"/>
                </a:solidFill>
              </a:rPr>
              <a:t>I</a:t>
            </a:r>
          </a:p>
          <a:p>
            <a:r>
              <a:rPr lang="it-IT" sz="2400" b="1" dirty="0">
                <a:solidFill>
                  <a:srgbClr val="C00000"/>
                </a:solidFill>
              </a:rPr>
              <a:t>m</a:t>
            </a:r>
          </a:p>
          <a:p>
            <a:r>
              <a:rPr lang="it-IT" sz="2400" b="1" dirty="0">
                <a:solidFill>
                  <a:srgbClr val="C00000"/>
                </a:solidFill>
              </a:rPr>
              <a:t>a </a:t>
            </a:r>
          </a:p>
          <a:p>
            <a:r>
              <a:rPr lang="it-IT" sz="2400" b="1" dirty="0">
                <a:solidFill>
                  <a:schemeClr val="accent6">
                    <a:lumMod val="75000"/>
                  </a:schemeClr>
                </a:solidFill>
              </a:rPr>
              <a:t>A</a:t>
            </a:r>
          </a:p>
          <a:p>
            <a:r>
              <a:rPr lang="it-IT" sz="2400" b="1" dirty="0">
                <a:solidFill>
                  <a:schemeClr val="accent6">
                    <a:lumMod val="75000"/>
                  </a:schemeClr>
                </a:solidFill>
              </a:rPr>
              <a:t>r</a:t>
            </a:r>
          </a:p>
          <a:p>
            <a:r>
              <a:rPr lang="it-IT" sz="2800" b="1" dirty="0">
                <a:solidFill>
                  <a:schemeClr val="accent6">
                    <a:lumMod val="75000"/>
                  </a:schemeClr>
                </a:solidFill>
              </a:rPr>
              <a:t>t</a:t>
            </a:r>
          </a:p>
          <a:p>
            <a:r>
              <a:rPr lang="it-IT" sz="2800" b="1" dirty="0">
                <a:solidFill>
                  <a:schemeClr val="accent6">
                    <a:lumMod val="75000"/>
                  </a:schemeClr>
                </a:solidFill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25363085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514FC601-448C-4F99-AF48-B97D6F5F48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53" y="0"/>
            <a:ext cx="5337387" cy="400304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6D31064E-7332-4FEA-91B9-CF8C92BF11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547" y="3184255"/>
            <a:ext cx="4246880" cy="3673745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3B7D5A2B-F599-40E6-B0C7-FAA73B43A5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347" y="1722120"/>
            <a:ext cx="6082453" cy="4561840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10E77EA-2137-437C-82C2-A5DD39CEB7AF}"/>
              </a:ext>
            </a:extLst>
          </p:cNvPr>
          <p:cNvSpPr txBox="1"/>
          <p:nvPr/>
        </p:nvSpPr>
        <p:spPr>
          <a:xfrm>
            <a:off x="5527040" y="329295"/>
            <a:ext cx="64617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i="1" dirty="0"/>
              <a:t>Ancora una volta il progetto «Oltre» ha aiutato gli adolescenti a comprendersi e ad esprimere sentimenti </a:t>
            </a:r>
          </a:p>
          <a:p>
            <a:pPr algn="ctr"/>
            <a:r>
              <a:rPr lang="it-IT" sz="2000" b="1" i="1" dirty="0"/>
              <a:t>ed emozioni nascoste …</a:t>
            </a:r>
          </a:p>
        </p:txBody>
      </p:sp>
    </p:spTree>
    <p:extLst>
      <p:ext uri="{BB962C8B-B14F-4D97-AF65-F5344CB8AC3E}">
        <p14:creationId xmlns:p14="http://schemas.microsoft.com/office/powerpoint/2010/main" val="19715879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DF61BA99-A0C9-42A0-AE01-BEA9F32E0A49}"/>
              </a:ext>
            </a:extLst>
          </p:cNvPr>
          <p:cNvSpPr txBox="1"/>
          <p:nvPr/>
        </p:nvSpPr>
        <p:spPr>
          <a:xfrm>
            <a:off x="365835" y="201167"/>
            <a:ext cx="51866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Festosa inaugurazione del Parco </a:t>
            </a:r>
            <a:r>
              <a:rPr lang="it-IT" sz="2400" b="1" dirty="0" err="1"/>
              <a:t>Barius</a:t>
            </a:r>
            <a:endParaRPr lang="it-IT" sz="2400" b="1" dirty="0"/>
          </a:p>
          <a:p>
            <a:r>
              <a:rPr lang="it-IT" sz="2400" b="1" dirty="0"/>
              <a:t>… dove giocare in libertà …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519C9D81-6EDA-4083-980A-875CC3DCAC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27" y="3845639"/>
            <a:ext cx="5273366" cy="2960775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E8CFD02A-7586-4963-9FC5-861734228F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825" y="3743142"/>
            <a:ext cx="5455920" cy="3063272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FA71A759-BEBA-4739-8090-5B38236FD5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274" y="359855"/>
            <a:ext cx="5954909" cy="3343433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6655E98B-0562-4028-9083-F439164F79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46" y="989092"/>
            <a:ext cx="5087728" cy="2856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1675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>
            <a:extLst>
              <a:ext uri="{FF2B5EF4-FFF2-40B4-BE49-F238E27FC236}">
                <a16:creationId xmlns:a16="http://schemas.microsoft.com/office/drawing/2014/main" id="{1D0DE0DD-BF28-447F-8A4D-AE3424A6DE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50" y="1249680"/>
            <a:ext cx="2701968" cy="3342640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F1D150FA-61DC-4BB4-B386-B5ED0E619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9455" y="598209"/>
            <a:ext cx="3755586" cy="5209514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309E6975-1CF3-4CA7-BF81-5FADDA4B75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0018" y="3157407"/>
            <a:ext cx="4925995" cy="3700593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EDC8E968-A867-404C-BC02-4D32C4676A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685" y="168317"/>
            <a:ext cx="5187328" cy="3891751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FE4B2DA3-681A-4DCF-B071-FCD05CD58992}"/>
              </a:ext>
            </a:extLst>
          </p:cNvPr>
          <p:cNvSpPr txBox="1"/>
          <p:nvPr/>
        </p:nvSpPr>
        <p:spPr>
          <a:xfrm>
            <a:off x="280079" y="4836160"/>
            <a:ext cx="23000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i="1" dirty="0"/>
              <a:t>Una giornata da non dimenticare …</a:t>
            </a:r>
          </a:p>
        </p:txBody>
      </p:sp>
    </p:spTree>
    <p:extLst>
      <p:ext uri="{BB962C8B-B14F-4D97-AF65-F5344CB8AC3E}">
        <p14:creationId xmlns:p14="http://schemas.microsoft.com/office/powerpoint/2010/main" val="15312548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8B02B8B2-25B6-42FE-B5E5-758B85074E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1949" y="222616"/>
            <a:ext cx="4038440" cy="302883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8BBDD45E-263C-47E1-9A09-53CCAC98EC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97" y="911743"/>
            <a:ext cx="3787986" cy="2588906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87C33546-0B5E-44A0-BD94-28AC12BD1C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579" y="3521759"/>
            <a:ext cx="4144704" cy="320028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FC5181EB-6908-4954-A036-9D0A73E652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13" y="3500649"/>
            <a:ext cx="3945070" cy="3200280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551FBD7A-E5C3-4FFA-B33F-A5E3C46E19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313" y="2765883"/>
            <a:ext cx="3607636" cy="2906194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C7C1CB50-5C7C-49F7-8F79-0B85ACE04885}"/>
              </a:ext>
            </a:extLst>
          </p:cNvPr>
          <p:cNvSpPr txBox="1"/>
          <p:nvPr/>
        </p:nvSpPr>
        <p:spPr>
          <a:xfrm>
            <a:off x="3149600" y="251946"/>
            <a:ext cx="388112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3200" b="1" dirty="0"/>
              <a:t>Avviamento alla Vela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860EC060-CA91-4625-967F-238926C15860}"/>
              </a:ext>
            </a:extLst>
          </p:cNvPr>
          <p:cNvSpPr txBox="1"/>
          <p:nvPr/>
        </p:nvSpPr>
        <p:spPr>
          <a:xfrm>
            <a:off x="4886960" y="1118673"/>
            <a:ext cx="2613904" cy="954107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it-IT" sz="2800" b="1" i="1" dirty="0"/>
              <a:t>… un’avventura </a:t>
            </a:r>
          </a:p>
          <a:p>
            <a:pPr algn="ctr"/>
            <a:r>
              <a:rPr lang="it-IT" sz="2800" b="1" i="1" dirty="0"/>
              <a:t>bellissima!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B091C39-4CEE-4E63-B08A-6A60E70FF423}"/>
              </a:ext>
            </a:extLst>
          </p:cNvPr>
          <p:cNvSpPr txBox="1"/>
          <p:nvPr/>
        </p:nvSpPr>
        <p:spPr>
          <a:xfrm>
            <a:off x="4204313" y="6008914"/>
            <a:ext cx="34566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i="1" dirty="0"/>
              <a:t>… e indimenticabile!</a:t>
            </a:r>
          </a:p>
        </p:txBody>
      </p:sp>
    </p:spTree>
    <p:extLst>
      <p:ext uri="{BB962C8B-B14F-4D97-AF65-F5344CB8AC3E}">
        <p14:creationId xmlns:p14="http://schemas.microsoft.com/office/powerpoint/2010/main" val="11222732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7802D680-875C-4D08-9A97-0A9800AEB40B}"/>
              </a:ext>
            </a:extLst>
          </p:cNvPr>
          <p:cNvSpPr txBox="1"/>
          <p:nvPr/>
        </p:nvSpPr>
        <p:spPr>
          <a:xfrm>
            <a:off x="1744276" y="243004"/>
            <a:ext cx="86595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i="1" dirty="0"/>
              <a:t>Annuale partita di pallavolo -docenti vs alunni-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D7BEA5D4-62B2-441C-9050-AE056FE626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9641">
            <a:off x="448497" y="1540454"/>
            <a:ext cx="5461585" cy="3066452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21FB77A4-9FC5-4086-B74F-CB3E38A30E5D}"/>
              </a:ext>
            </a:extLst>
          </p:cNvPr>
          <p:cNvSpPr txBox="1"/>
          <p:nvPr/>
        </p:nvSpPr>
        <p:spPr>
          <a:xfrm>
            <a:off x="125419" y="5607696"/>
            <a:ext cx="32627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i="1" dirty="0"/>
              <a:t>… pensavate forse … 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A26CC681-9710-4E33-BAC0-22FFC34374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0702">
            <a:off x="5665664" y="1504089"/>
            <a:ext cx="6163926" cy="3460788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8C3B5DD7-2E3C-407C-A0C5-199BC8B15A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12" y="4180826"/>
            <a:ext cx="4487742" cy="2519680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EE9DD0F7-2681-4D4E-8765-CC0BF1BB3313}"/>
              </a:ext>
            </a:extLst>
          </p:cNvPr>
          <p:cNvSpPr txBox="1"/>
          <p:nvPr/>
        </p:nvSpPr>
        <p:spPr>
          <a:xfrm>
            <a:off x="7830146" y="5773984"/>
            <a:ext cx="431613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2400" b="1" i="1" dirty="0"/>
              <a:t>… che avrebbero vinto i docenti? </a:t>
            </a:r>
          </a:p>
        </p:txBody>
      </p:sp>
    </p:spTree>
    <p:extLst>
      <p:ext uri="{BB962C8B-B14F-4D97-AF65-F5344CB8AC3E}">
        <p14:creationId xmlns:p14="http://schemas.microsoft.com/office/powerpoint/2010/main" val="22155836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>
            <a:extLst>
              <a:ext uri="{FF2B5EF4-FFF2-40B4-BE49-F238E27FC236}">
                <a16:creationId xmlns:a16="http://schemas.microsoft.com/office/drawing/2014/main" id="{F1DBA068-794E-44F6-8EE1-16DD6F55A5CF}"/>
              </a:ext>
            </a:extLst>
          </p:cNvPr>
          <p:cNvSpPr txBox="1"/>
          <p:nvPr/>
        </p:nvSpPr>
        <p:spPr>
          <a:xfrm>
            <a:off x="1675119" y="442383"/>
            <a:ext cx="9213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‘</a:t>
            </a:r>
            <a:r>
              <a:rPr lang="it-IT" b="1" dirty="0"/>
              <a:t>Ragazzi in Aula’ al Consiglio Regionale della Campania: eleganti ed emozionati danno voce a … 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16A24A8F-2D87-4ECF-BFB6-4F6E8D9D90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10" y="2371946"/>
            <a:ext cx="5321417" cy="3991063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61A4204A-52E4-49A9-B56E-4D65C761409D}"/>
              </a:ext>
            </a:extLst>
          </p:cNvPr>
          <p:cNvSpPr txBox="1"/>
          <p:nvPr/>
        </p:nvSpPr>
        <p:spPr>
          <a:xfrm>
            <a:off x="200810" y="930111"/>
            <a:ext cx="54836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600" b="1" i="1" dirty="0"/>
              <a:t>‘’Luoghi di speranza, testimoni di bellezza", </a:t>
            </a:r>
            <a:r>
              <a:rPr lang="it-IT" sz="1600" dirty="0"/>
              <a:t>titolo della proposta di legge regionale a favore di chi è meno fortunato, approvata all'unanimità dai giovanissimi baranesi, in giacca e cravatta (i maschietti) e in tailleur (le femminucce), in segno di rispetto per l'istituzione legislativa campana. </a:t>
            </a: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ABEB5C92-A8AB-4919-BA1F-14DC3C458567}"/>
              </a:ext>
            </a:extLst>
          </p:cNvPr>
          <p:cNvSpPr/>
          <p:nvPr/>
        </p:nvSpPr>
        <p:spPr>
          <a:xfrm>
            <a:off x="5892559" y="930111"/>
            <a:ext cx="584100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it-IT" sz="1600" dirty="0">
                <a:ea typeface="BatangChe" panose="02030609000101010101" pitchFamily="49" charset="-127"/>
                <a:cs typeface="Helvetica" panose="020B0604020202020204" pitchFamily="34" charset="0"/>
              </a:rPr>
              <a:t>Al termine della manifestazione sono state consegnate in dono dall'Ufficio del Cerimoniale ai docenti accompagnatori dell’Istituto baranese, alcune copie dell'ultima pubblicazione su Giancarlo </a:t>
            </a:r>
            <a:r>
              <a:rPr lang="it-IT" sz="1600" dirty="0" err="1">
                <a:ea typeface="BatangChe" panose="02030609000101010101" pitchFamily="49" charset="-127"/>
                <a:cs typeface="Helvetica" panose="020B0604020202020204" pitchFamily="34" charset="0"/>
              </a:rPr>
              <a:t>Siani</a:t>
            </a:r>
            <a:r>
              <a:rPr lang="it-IT" sz="1600" dirty="0">
                <a:ea typeface="BatangChe" panose="02030609000101010101" pitchFamily="49" charset="-127"/>
                <a:cs typeface="Helvetica" panose="020B0604020202020204" pitchFamily="34" charset="0"/>
              </a:rPr>
              <a:t>, a simboleggiare il loro delicato compito di educatori e di portatori di cultura della legalità tra i giovani.</a:t>
            </a:r>
            <a:endParaRPr lang="it-IT" sz="1600" dirty="0">
              <a:effectLst/>
              <a:ea typeface="BatangChe" panose="02030609000101010101" pitchFamily="49" charset="-127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DF5305B-EF76-4567-94EB-118E8E90C5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040" y="2371946"/>
            <a:ext cx="6148272" cy="3991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3674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852C4216-DB08-4873-8870-04A20BBB29D4}"/>
              </a:ext>
            </a:extLst>
          </p:cNvPr>
          <p:cNvSpPr txBox="1"/>
          <p:nvPr/>
        </p:nvSpPr>
        <p:spPr>
          <a:xfrm>
            <a:off x="350378" y="243389"/>
            <a:ext cx="37857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/>
              <a:t>Tavole in fiore …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CC83E672-7A85-4B46-A654-0E90C1BB70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050" y="243390"/>
            <a:ext cx="3999213" cy="5961606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1DC61E42-768C-4A45-9CE3-BBFD308F8D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186" y="812278"/>
            <a:ext cx="4359018" cy="5803895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163F4A8B-0793-43FA-82DA-AED78C9C0D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5786" y="243389"/>
            <a:ext cx="4212701" cy="3721859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98790AF2-4347-4D3E-93FA-92D72225CCF1}"/>
              </a:ext>
            </a:extLst>
          </p:cNvPr>
          <p:cNvSpPr txBox="1"/>
          <p:nvPr/>
        </p:nvSpPr>
        <p:spPr>
          <a:xfrm>
            <a:off x="8362175" y="4155921"/>
            <a:ext cx="370448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/>
              <a:t>… </a:t>
            </a:r>
            <a:r>
              <a:rPr lang="it-IT" b="1" dirty="0"/>
              <a:t>anche quest’anno con la collaborazione dei nostri amici del Garden club.</a:t>
            </a:r>
          </a:p>
          <a:p>
            <a:pPr algn="just"/>
            <a:r>
              <a:rPr lang="it-IT" b="1" dirty="0"/>
              <a:t>Conoscere il significato dei colori e l’influenza che questi hanno sui nostri stati d’animo ed emozioni aiuta a capire meglio se stessi e a realizzare quello che vedete…</a:t>
            </a:r>
          </a:p>
        </p:txBody>
      </p:sp>
    </p:spTree>
    <p:extLst>
      <p:ext uri="{BB962C8B-B14F-4D97-AF65-F5344CB8AC3E}">
        <p14:creationId xmlns:p14="http://schemas.microsoft.com/office/powerpoint/2010/main" val="35588358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97A61F53-5E1D-4FDC-A2FE-09E8EC7388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635193" y="-863164"/>
            <a:ext cx="594097" cy="2572091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82766FF4-54DB-4166-BCDF-FC4FF484ED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964336" y="-971343"/>
            <a:ext cx="584683" cy="2779034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1BC37C5F-987D-44BD-8067-B50F9F6624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156" y="4303555"/>
            <a:ext cx="695004" cy="2453527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5A083475-E225-4272-89CA-83E7CE0FC7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146" y="2456577"/>
            <a:ext cx="695004" cy="2554445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E83DCCDB-D786-495E-A6BE-D1D92612B2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156" y="125835"/>
            <a:ext cx="695004" cy="2428610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3969AB57-033F-460B-9634-E55D3B1670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4087" y="4303555"/>
            <a:ext cx="695004" cy="2453527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BB275630-C95B-4D39-8FCC-BC4F31DBAD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7097" y="2456576"/>
            <a:ext cx="695004" cy="2425817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E7295CD0-4B42-43E8-8EE8-BC2CC322A9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7097" y="125835"/>
            <a:ext cx="695004" cy="2447169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FD62EE62-15A8-4D56-80EA-F55B19E7BF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8206" y="125834"/>
            <a:ext cx="2554445" cy="581633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9F85006E-07B9-40B4-A2CD-7BCD510BB3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2652" y="125835"/>
            <a:ext cx="2554445" cy="569170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B1FBD750-2D5A-4CD3-A35E-2B47B685F9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1605" y="6169092"/>
            <a:ext cx="2633856" cy="587990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552EAE8D-221D-4C39-8991-9C772A8F4C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170" y="6169092"/>
            <a:ext cx="2568425" cy="587990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BC8DD75C-AA0E-424E-A30E-CCB88D987F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6896" y="6169092"/>
            <a:ext cx="2715175" cy="587990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23FA677B-7FD5-4FF9-B510-AABF26CB64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3040" y="6169092"/>
            <a:ext cx="2633856" cy="587990"/>
          </a:xfrm>
          <a:prstGeom prst="rect">
            <a:avLst/>
          </a:prstGeom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7C0FFBB1-B742-4488-B918-ADB12D024F83}"/>
              </a:ext>
            </a:extLst>
          </p:cNvPr>
          <p:cNvSpPr txBox="1"/>
          <p:nvPr/>
        </p:nvSpPr>
        <p:spPr>
          <a:xfrm>
            <a:off x="1209560" y="696830"/>
            <a:ext cx="33639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/>
              <a:t>Il Teatro … che passione!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D81D872C-3C40-4CFD-BCBD-869E19E9B9D9}"/>
              </a:ext>
            </a:extLst>
          </p:cNvPr>
          <p:cNvSpPr txBox="1"/>
          <p:nvPr/>
        </p:nvSpPr>
        <p:spPr>
          <a:xfrm>
            <a:off x="1041855" y="5039536"/>
            <a:ext cx="58135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/>
              <a:t>Con il Maestro </a:t>
            </a:r>
            <a:r>
              <a:rPr lang="it-IT" sz="2400" b="1" i="1" dirty="0" err="1"/>
              <a:t>Ronga</a:t>
            </a:r>
            <a:r>
              <a:rPr lang="it-IT" sz="2400" b="1" i="1" dirty="0"/>
              <a:t> è anche divertimento! «La follia di Orlando» è stata applaudita dal pubblico con entusiasmo!</a:t>
            </a:r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A12D4205-F414-48FA-AC1E-C2786D869A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855" y="1095082"/>
            <a:ext cx="5186186" cy="3889640"/>
          </a:xfrm>
          <a:prstGeom prst="rect">
            <a:avLst/>
          </a:prstGeom>
        </p:spPr>
      </p:pic>
      <p:pic>
        <p:nvPicPr>
          <p:cNvPr id="31" name="Immagine 30">
            <a:extLst>
              <a:ext uri="{FF2B5EF4-FFF2-40B4-BE49-F238E27FC236}">
                <a16:creationId xmlns:a16="http://schemas.microsoft.com/office/drawing/2014/main" id="{F15743C6-EE34-4317-89D4-CDD0658F8E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751" y="695005"/>
            <a:ext cx="4842635" cy="3886456"/>
          </a:xfrm>
          <a:prstGeom prst="rect">
            <a:avLst/>
          </a:prstGeom>
        </p:spPr>
      </p:pic>
      <p:pic>
        <p:nvPicPr>
          <p:cNvPr id="33" name="Immagine 32">
            <a:extLst>
              <a:ext uri="{FF2B5EF4-FFF2-40B4-BE49-F238E27FC236}">
                <a16:creationId xmlns:a16="http://schemas.microsoft.com/office/drawing/2014/main" id="{1EA774C7-8276-4A36-8E57-67733D3CDA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121" y="3583536"/>
            <a:ext cx="4127255" cy="2615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3655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70DEC46E-BC83-4EB8-9737-4318A5C417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07" y="1830103"/>
            <a:ext cx="5482919" cy="4112189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11A6445B-CABE-4040-BA9B-1355579139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352" y="998289"/>
            <a:ext cx="4697342" cy="3169705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104A1856-B924-4355-A4B4-226881A041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002" y="117446"/>
            <a:ext cx="695004" cy="2554445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1744F66E-1D18-49AD-851E-53B9352938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1327177" y="2608976"/>
            <a:ext cx="695004" cy="2554445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C6BA3FB6-6CB8-45D2-BE97-1C382A8B2F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1328575" y="117446"/>
            <a:ext cx="695004" cy="2554445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690B6C7A-5106-4B99-9FB3-66066DD1FA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604" y="4303554"/>
            <a:ext cx="695004" cy="2432806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330C6160-F15E-46A9-A8FB-E4D92945D9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002" y="2457974"/>
            <a:ext cx="695004" cy="2248248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B779243D-754D-481A-A00F-4404463CC6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759273" y="5119385"/>
            <a:ext cx="695005" cy="2554445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38710321-1B96-40E5-84E9-8884C0BA74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715500" y="-802104"/>
            <a:ext cx="695004" cy="2554445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908196F7-99B6-490E-A6DD-016DC88320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2128058" y="-812274"/>
            <a:ext cx="695004" cy="2554445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FB4B0DBA-A648-43CA-A171-FDA9087824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4653788" y="-822443"/>
            <a:ext cx="695004" cy="2554445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E349225E-8E54-4371-BF18-D27D14DB1E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178121" y="-810879"/>
            <a:ext cx="695004" cy="2554445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B9BCB2B2-85D0-4DF8-BABA-ECF79D11A5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9702453" y="-810879"/>
            <a:ext cx="695004" cy="2554445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CC84B2E0-09A7-47B0-9D89-F1A4CDDCD7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27177" y="4773336"/>
            <a:ext cx="695004" cy="1970774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4CEB5B1C-8C7A-4871-BCE5-C44FB15457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4779047" y="5119386"/>
            <a:ext cx="695004" cy="2554445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2557982F-323C-4637-88F1-F7514B91CA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163062" y="5111636"/>
            <a:ext cx="695004" cy="2554445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14AE2AD5-EDBB-4EFE-A64C-F0C56029B0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9702451" y="5103886"/>
            <a:ext cx="695004" cy="2554445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1FF0168F-75BC-4EE9-A4EC-8FDF55D570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3501825" y="5371150"/>
            <a:ext cx="695004" cy="2050915"/>
          </a:xfrm>
          <a:prstGeom prst="rect">
            <a:avLst/>
          </a:prstGeom>
        </p:spPr>
      </p:pic>
      <p:sp>
        <p:nvSpPr>
          <p:cNvPr id="27" name="Rettangolo 26">
            <a:extLst>
              <a:ext uri="{FF2B5EF4-FFF2-40B4-BE49-F238E27FC236}">
                <a16:creationId xmlns:a16="http://schemas.microsoft.com/office/drawing/2014/main" id="{06BA3411-BA25-4997-B411-9E3157EDBCE0}"/>
              </a:ext>
            </a:extLst>
          </p:cNvPr>
          <p:cNvSpPr/>
          <p:nvPr/>
        </p:nvSpPr>
        <p:spPr>
          <a:xfrm>
            <a:off x="1176023" y="891181"/>
            <a:ext cx="51535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i="1" dirty="0"/>
              <a:t>‘Nel teatro si vive sul serio quello che gli altri </a:t>
            </a:r>
          </a:p>
          <a:p>
            <a:r>
              <a:rPr lang="it-IT" sz="2000" b="1" i="1" dirty="0"/>
              <a:t>recitano male nella vita’.  </a:t>
            </a:r>
            <a:r>
              <a:rPr lang="it-IT" sz="1400" b="1" i="1" dirty="0"/>
              <a:t>(Eduardo De Filippo)</a:t>
            </a:r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id="{AEF80814-6BC9-46E0-8390-AF514DF96FE4}"/>
              </a:ext>
            </a:extLst>
          </p:cNvPr>
          <p:cNvSpPr/>
          <p:nvPr/>
        </p:nvSpPr>
        <p:spPr>
          <a:xfrm>
            <a:off x="6727972" y="4415330"/>
            <a:ext cx="447972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i="1" dirty="0"/>
              <a:t>“Il teatro è meraviglioso proprio in quanto mette in scena gli stati d’animo, coinvolge mantenendo nel contempo le distanze della vita vera. Il teatro è una scuola di emozioni come le fiabe per bambini.” </a:t>
            </a:r>
            <a:r>
              <a:rPr lang="it-IT" sz="1400" b="1" i="1" dirty="0"/>
              <a:t>(Paolo Crepet)</a:t>
            </a:r>
          </a:p>
        </p:txBody>
      </p:sp>
    </p:spTree>
    <p:extLst>
      <p:ext uri="{BB962C8B-B14F-4D97-AF65-F5344CB8AC3E}">
        <p14:creationId xmlns:p14="http://schemas.microsoft.com/office/powerpoint/2010/main" val="36206968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3D5E1E42-1B50-4377-B74C-2887BFD81C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5984" y="67112"/>
            <a:ext cx="4110606" cy="6523744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DB81BD28-7AE6-4284-9590-479BC89725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512" y="28428"/>
            <a:ext cx="3983871" cy="6562428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8BA627B8-DD11-4A30-9973-FC9916ED0D1E}"/>
              </a:ext>
            </a:extLst>
          </p:cNvPr>
          <p:cNvSpPr txBox="1"/>
          <p:nvPr/>
        </p:nvSpPr>
        <p:spPr>
          <a:xfrm>
            <a:off x="4362274" y="385894"/>
            <a:ext cx="34814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i="1" dirty="0"/>
              <a:t>… alla presenza delle autorità civili, dei docenti, del personale ATA e degli alunni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BFD80762-09D6-4F68-A16B-D03040CBA6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273" y="1686728"/>
            <a:ext cx="2982821" cy="491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8533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8402E3DA-E928-4365-9E19-23FCAA4F07E2}"/>
              </a:ext>
            </a:extLst>
          </p:cNvPr>
          <p:cNvSpPr txBox="1"/>
          <p:nvPr/>
        </p:nvSpPr>
        <p:spPr>
          <a:xfrm>
            <a:off x="680720" y="327965"/>
            <a:ext cx="1102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i="1" dirty="0"/>
              <a:t>Anche i bambini della Scuola Primaria hanno preparato delle bellissime sorprese …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BA264B17-2143-4964-B3F9-52C6F6C54E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8787">
            <a:off x="6593571" y="1717512"/>
            <a:ext cx="4545665" cy="2828670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1B5513B7-4848-4EA0-B3E8-916EA3D216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1175819"/>
            <a:ext cx="5801360" cy="3258789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6413839E-F725-4249-9AC2-ECCC623A1F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7271" y="3875247"/>
            <a:ext cx="5277289" cy="2965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7264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Check">
          <a:fgClr>
            <a:schemeClr val="accent1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5D204017-4850-4D2B-844A-C1426F62F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1302" y="146758"/>
            <a:ext cx="5213863" cy="2925854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16356D58-D34E-457D-A1B3-6BC212D0C6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008" y="3599699"/>
            <a:ext cx="5103914" cy="281126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900DF0A7-F327-4F31-B9F1-B9F235F599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127" y="146758"/>
            <a:ext cx="6003196" cy="3372072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DDFC1A2C-8F71-4436-B0F0-EB3E0F94DED4}"/>
              </a:ext>
            </a:extLst>
          </p:cNvPr>
          <p:cNvSpPr txBox="1"/>
          <p:nvPr/>
        </p:nvSpPr>
        <p:spPr>
          <a:xfrm>
            <a:off x="6426323" y="6073170"/>
            <a:ext cx="54588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i="1" dirty="0"/>
              <a:t>… nella recitazione, nella danza… e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BB7C1EE-58B6-43D5-A868-4A9F46B8C5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994" y="3234728"/>
            <a:ext cx="5230171" cy="293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791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Check">
          <a:fgClr>
            <a:srgbClr val="CCFF99"/>
          </a:fgClr>
          <a:bgClr>
            <a:schemeClr val="accent5">
              <a:lumMod val="20000"/>
              <a:lumOff val="8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F73EA2C6-A58C-4117-8A12-B511CB50E817}"/>
              </a:ext>
            </a:extLst>
          </p:cNvPr>
          <p:cNvSpPr txBox="1"/>
          <p:nvPr/>
        </p:nvSpPr>
        <p:spPr>
          <a:xfrm>
            <a:off x="1259840" y="440803"/>
            <a:ext cx="2092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i="1" dirty="0"/>
              <a:t>… nel canto!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90454B2-FD5A-41DA-976B-DAFA54E661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04" y="1320399"/>
            <a:ext cx="5459183" cy="3438876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0DA2F978-BECC-4764-9D75-83809C7F84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3533">
            <a:off x="6156634" y="939616"/>
            <a:ext cx="5268995" cy="3428751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E47EEF71-51C7-4148-9670-C4F21E2DEC39}"/>
              </a:ext>
            </a:extLst>
          </p:cNvPr>
          <p:cNvSpPr/>
          <p:nvPr/>
        </p:nvSpPr>
        <p:spPr>
          <a:xfrm>
            <a:off x="335280" y="5253026"/>
            <a:ext cx="113792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b="1" i="1" dirty="0"/>
              <a:t>Osserva gli occhi di un bambino, la loro freschezza, la loro radiosa vitalità, la loro vivacità. Assomigliano a uno specchio, silenzioso ma penetrante: solo occhi simili possono raggiungere le profondità del mondo interiore. (</a:t>
            </a:r>
            <a:r>
              <a:rPr lang="it-IT" sz="1600" b="1" i="1" dirty="0"/>
              <a:t>Gianni Rodari)</a:t>
            </a:r>
          </a:p>
          <a:p>
            <a:pPr>
              <a:buFont typeface="Arial" panose="020B0604020202020204" pitchFamily="34" charset="0"/>
              <a:buChar char="•"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970605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AAD77926-0CA5-4D69-B4CC-5C398D7C6970}"/>
              </a:ext>
            </a:extLst>
          </p:cNvPr>
          <p:cNvSpPr txBox="1"/>
          <p:nvPr/>
        </p:nvSpPr>
        <p:spPr>
          <a:xfrm>
            <a:off x="2672080" y="249207"/>
            <a:ext cx="72034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i="1" dirty="0"/>
              <a:t>Siamo ormai verso la fine dell’anno scolastico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CC4F0CC1-A9BC-47F4-A802-6B0EC484EC12}"/>
              </a:ext>
            </a:extLst>
          </p:cNvPr>
          <p:cNvSpPr/>
          <p:nvPr/>
        </p:nvSpPr>
        <p:spPr>
          <a:xfrm>
            <a:off x="2437085" y="6150688"/>
            <a:ext cx="69758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i="1" dirty="0"/>
              <a:t>è ora di cominciare le prove per il concerto finale …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0FDCC9AE-4D10-4ED3-A443-7AC34C9939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383" y="864462"/>
            <a:ext cx="9288304" cy="5224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5772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2D82BEC5-9ECF-4766-8657-622D2A558A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80" y="741679"/>
            <a:ext cx="10728960" cy="603504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7BD5BE7F-F705-456C-9392-4A92B45AB3FA}"/>
              </a:ext>
            </a:extLst>
          </p:cNvPr>
          <p:cNvSpPr txBox="1"/>
          <p:nvPr/>
        </p:nvSpPr>
        <p:spPr>
          <a:xfrm>
            <a:off x="497839" y="218459"/>
            <a:ext cx="112126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i="1" dirty="0"/>
              <a:t>… e eccoci pronti a provare le musiche per il concerto finale … allo stadio</a:t>
            </a:r>
          </a:p>
        </p:txBody>
      </p:sp>
    </p:spTree>
    <p:extLst>
      <p:ext uri="{BB962C8B-B14F-4D97-AF65-F5344CB8AC3E}">
        <p14:creationId xmlns:p14="http://schemas.microsoft.com/office/powerpoint/2010/main" val="29709762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CBE8B426-3146-44CA-BD6D-71CDC1F68BF7}"/>
              </a:ext>
            </a:extLst>
          </p:cNvPr>
          <p:cNvSpPr txBox="1"/>
          <p:nvPr/>
        </p:nvSpPr>
        <p:spPr>
          <a:xfrm>
            <a:off x="619760" y="272778"/>
            <a:ext cx="1102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i="1" dirty="0"/>
              <a:t>Negli ultimi giorni di scuola non ci facciamo mancare il ‘Ballo di fine anno’ 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C15F6979-3ABE-466E-8308-6CAD4BFECD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38" y="3692660"/>
            <a:ext cx="4429700" cy="2951980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75CCB925-8A90-43F6-9F8D-01571E4B6D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995" y="1341121"/>
            <a:ext cx="5942423" cy="3960068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E7D18DFA-9F5D-4031-AEAA-B957ACF6FE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0" y="836043"/>
            <a:ext cx="4920057" cy="3278757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4034CEC0-6E89-400B-AFC6-CC62BAFF955E}"/>
              </a:ext>
            </a:extLst>
          </p:cNvPr>
          <p:cNvSpPr txBox="1"/>
          <p:nvPr/>
        </p:nvSpPr>
        <p:spPr>
          <a:xfrm>
            <a:off x="6131560" y="5760720"/>
            <a:ext cx="446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i="1" dirty="0"/>
              <a:t>… e nemmeno un ottimo DJ!</a:t>
            </a:r>
          </a:p>
        </p:txBody>
      </p:sp>
    </p:spTree>
    <p:extLst>
      <p:ext uri="{BB962C8B-B14F-4D97-AF65-F5344CB8AC3E}">
        <p14:creationId xmlns:p14="http://schemas.microsoft.com/office/powerpoint/2010/main" val="13910279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2191FEE4-36A3-4D7E-AF1C-2E9E30EBD1B4}"/>
              </a:ext>
            </a:extLst>
          </p:cNvPr>
          <p:cNvSpPr txBox="1"/>
          <p:nvPr/>
        </p:nvSpPr>
        <p:spPr>
          <a:xfrm>
            <a:off x="1097280" y="201450"/>
            <a:ext cx="10627360" cy="707886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it-IT" sz="4000" dirty="0"/>
              <a:t>E’ il grande giorno! Siamo pronti per il concerto …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6AFDBE65-0F33-4660-AB89-BA1560DDF4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762" y="1204260"/>
            <a:ext cx="8279530" cy="5048348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9A9D1DA2-AF99-44B4-B932-D9C91F332B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48138" y="2180708"/>
            <a:ext cx="5747403" cy="3228479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92C50FB9-D2F4-4F9D-A70B-8707668878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084" y="915291"/>
            <a:ext cx="3222678" cy="575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6352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15920286-CF4A-42ED-8871-A21738E28C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7060" y="3265361"/>
            <a:ext cx="5877124" cy="3304158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9AB047FA-739D-4B64-B580-5E58FF86FE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78" y="1349114"/>
            <a:ext cx="6277030" cy="3525986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67F895ED-0DF7-4D7D-8F4E-451A6FDCB894}"/>
              </a:ext>
            </a:extLst>
          </p:cNvPr>
          <p:cNvSpPr txBox="1"/>
          <p:nvPr/>
        </p:nvSpPr>
        <p:spPr>
          <a:xfrm>
            <a:off x="415221" y="574060"/>
            <a:ext cx="54267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i="1" dirty="0"/>
              <a:t>La musica coinvolge tutti i presenti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73C9689-0254-412D-AFA3-38DEDE6DB9E0}"/>
              </a:ext>
            </a:extLst>
          </p:cNvPr>
          <p:cNvSpPr txBox="1"/>
          <p:nvPr/>
        </p:nvSpPr>
        <p:spPr>
          <a:xfrm>
            <a:off x="6466308" y="1097280"/>
            <a:ext cx="57417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i="1" dirty="0"/>
              <a:t>… e i bambini della scuola Primaria trascinano i presenti</a:t>
            </a:r>
          </a:p>
          <a:p>
            <a:pPr algn="ctr"/>
            <a:r>
              <a:rPr lang="it-IT" sz="2400" b="1" i="1" dirty="0"/>
              <a:t>al canto del finale Inno di Mameli. </a:t>
            </a:r>
          </a:p>
          <a:p>
            <a:pPr algn="ctr"/>
            <a:r>
              <a:rPr lang="it-IT" sz="2400" b="1" i="1" dirty="0"/>
              <a:t>E’ un trionfo per gli ‘esperti concertisti’!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F2790557-323A-4B7B-BE90-AB60E8BE58C7}"/>
              </a:ext>
            </a:extLst>
          </p:cNvPr>
          <p:cNvSpPr/>
          <p:nvPr/>
        </p:nvSpPr>
        <p:spPr>
          <a:xfrm>
            <a:off x="283141" y="5174310"/>
            <a:ext cx="50508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i="1" dirty="0"/>
              <a:t>"Mi piace pensare alla musica come a una scienza </a:t>
            </a:r>
          </a:p>
          <a:p>
            <a:r>
              <a:rPr lang="it-IT" b="1" i="1" dirty="0"/>
              <a:t>delle emozioni." </a:t>
            </a:r>
            <a:r>
              <a:rPr lang="it-IT" sz="1600" b="1" dirty="0"/>
              <a:t>(</a:t>
            </a:r>
            <a:r>
              <a:rPr lang="it-IT" sz="1600" b="1" i="1" dirty="0"/>
              <a:t>George Gershwin)</a:t>
            </a:r>
            <a:endParaRPr lang="it-IT" sz="1600" b="1" dirty="0"/>
          </a:p>
        </p:txBody>
      </p:sp>
    </p:spTree>
    <p:extLst>
      <p:ext uri="{BB962C8B-B14F-4D97-AF65-F5344CB8AC3E}">
        <p14:creationId xmlns:p14="http://schemas.microsoft.com/office/powerpoint/2010/main" val="13511127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828E1AF6-A385-4A60-BA61-41283CBF0F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0" y="193040"/>
            <a:ext cx="5689600" cy="42672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EBC2B6EE-6806-4950-B009-DF11BF88D4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117" y="1574800"/>
            <a:ext cx="6158315" cy="4618736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C6ADA830-87A0-446E-AFE6-A7BDED9AFFB2}"/>
              </a:ext>
            </a:extLst>
          </p:cNvPr>
          <p:cNvSpPr txBox="1"/>
          <p:nvPr/>
        </p:nvSpPr>
        <p:spPr>
          <a:xfrm>
            <a:off x="5940212" y="193040"/>
            <a:ext cx="61041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i="1" dirty="0"/>
              <a:t>Non solo musica nei suggestivi luoghi del vecchio Carcere Borbonico …</a:t>
            </a:r>
          </a:p>
          <a:p>
            <a:pPr algn="ctr"/>
            <a:r>
              <a:rPr lang="it-IT" sz="2400" b="1" i="1" dirty="0"/>
              <a:t>perché …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4A66A24-8CF5-4D8B-B160-3C765CD031D0}"/>
              </a:ext>
            </a:extLst>
          </p:cNvPr>
          <p:cNvSpPr txBox="1"/>
          <p:nvPr/>
        </p:nvSpPr>
        <p:spPr>
          <a:xfrm>
            <a:off x="778932" y="4998720"/>
            <a:ext cx="5161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/>
              <a:t>… dell’Arte è visibile nei locali dove una mostra di disegni e dipinti …</a:t>
            </a:r>
          </a:p>
        </p:txBody>
      </p: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A46AB3E5-8398-4E2C-A9C0-C967C176353A}"/>
              </a:ext>
            </a:extLst>
          </p:cNvPr>
          <p:cNvCxnSpPr>
            <a:cxnSpLocks/>
          </p:cNvCxnSpPr>
          <p:nvPr/>
        </p:nvCxnSpPr>
        <p:spPr>
          <a:xfrm>
            <a:off x="9895840" y="1037769"/>
            <a:ext cx="0" cy="699591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magine 14">
            <a:extLst>
              <a:ext uri="{FF2B5EF4-FFF2-40B4-BE49-F238E27FC236}">
                <a16:creationId xmlns:a16="http://schemas.microsoft.com/office/drawing/2014/main" id="{E6E2CCCD-DA42-472F-A73D-EB5DD670DA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933896">
            <a:off x="411534" y="5106620"/>
            <a:ext cx="384081" cy="727133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76E2D0EC-8133-4F4C-8D2A-5BAC6A0830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65074">
            <a:off x="5748171" y="4187957"/>
            <a:ext cx="384081" cy="908383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23C331F9-E45D-4045-B5BD-D804ADBB7B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65074">
            <a:off x="5748171" y="4161761"/>
            <a:ext cx="384081" cy="908383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56AA5BEA-26FC-497D-B100-93C013E446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65074">
            <a:off x="5748169" y="4161762"/>
            <a:ext cx="384081" cy="908383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629C8E7F-6EE5-4C48-BFF3-7F34C35FBE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65074">
            <a:off x="5748170" y="4161761"/>
            <a:ext cx="384081" cy="908383"/>
          </a:xfrm>
          <a:prstGeom prst="rect">
            <a:avLst/>
          </a:prstGeom>
        </p:spPr>
      </p:pic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BB1F91CC-D9CA-4CC6-BD1B-F0BB6F649F5A}"/>
              </a:ext>
            </a:extLst>
          </p:cNvPr>
          <p:cNvCxnSpPr>
            <a:cxnSpLocks/>
          </p:cNvCxnSpPr>
          <p:nvPr/>
        </p:nvCxnSpPr>
        <p:spPr>
          <a:xfrm>
            <a:off x="9895840" y="1043573"/>
            <a:ext cx="0" cy="699591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Immagine 18">
            <a:extLst>
              <a:ext uri="{FF2B5EF4-FFF2-40B4-BE49-F238E27FC236}">
                <a16:creationId xmlns:a16="http://schemas.microsoft.com/office/drawing/2014/main" id="{F6FFC251-827B-4975-9D9E-6FEA33D82F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65074">
            <a:off x="5748170" y="4161760"/>
            <a:ext cx="384081" cy="908383"/>
          </a:xfrm>
          <a:prstGeom prst="rect">
            <a:avLst/>
          </a:prstGeom>
        </p:spPr>
      </p:pic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69F0E5D0-3333-45AF-B542-26050EC31133}"/>
              </a:ext>
            </a:extLst>
          </p:cNvPr>
          <p:cNvCxnSpPr>
            <a:cxnSpLocks/>
          </p:cNvCxnSpPr>
          <p:nvPr/>
        </p:nvCxnSpPr>
        <p:spPr>
          <a:xfrm flipH="1">
            <a:off x="2622620" y="4744223"/>
            <a:ext cx="1228949" cy="254497"/>
          </a:xfrm>
          <a:prstGeom prst="straightConnector1">
            <a:avLst/>
          </a:prstGeom>
          <a:ln w="698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44268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55DAD040-DE51-47F4-8C69-7AA2A8F713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4315" y="81280"/>
            <a:ext cx="4411138" cy="3308353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ED623F7B-E036-4217-ABCF-58F5D9D9B4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3760" y="81280"/>
            <a:ext cx="4836160" cy="362712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DA5425F3-856B-458C-B62A-909F09830C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853" y="81280"/>
            <a:ext cx="4121253" cy="309094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44382276-9F48-4AB9-B6CF-486A0E875D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853" y="2459549"/>
            <a:ext cx="3334801" cy="4316342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28A5FD5C-A06B-4D58-BDB3-4650EC7570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3911" y="2745727"/>
            <a:ext cx="3506592" cy="4030164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D6DCFE5C-BE47-48CF-86B2-BA190D181BCB}"/>
              </a:ext>
            </a:extLst>
          </p:cNvPr>
          <p:cNvSpPr txBox="1"/>
          <p:nvPr/>
        </p:nvSpPr>
        <p:spPr>
          <a:xfrm>
            <a:off x="7544606" y="4251764"/>
            <a:ext cx="40813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i="1" dirty="0"/>
              <a:t>… è un’ esplosione d’immagini e colori…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BB455742-9975-48E8-ACF3-ED2306C1920D}"/>
              </a:ext>
            </a:extLst>
          </p:cNvPr>
          <p:cNvSpPr/>
          <p:nvPr/>
        </p:nvSpPr>
        <p:spPr>
          <a:xfrm>
            <a:off x="7865453" y="5626125"/>
            <a:ext cx="38897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i="1" dirty="0"/>
              <a:t>L’arte rende tangibile la materia </a:t>
            </a:r>
          </a:p>
          <a:p>
            <a:r>
              <a:rPr lang="it-IT" b="1" i="1" dirty="0"/>
              <a:t>di cui sono fatti i sogni.  </a:t>
            </a:r>
            <a:r>
              <a:rPr lang="it-IT" sz="1400" b="1" i="1" dirty="0"/>
              <a:t>(Anonimo)</a:t>
            </a:r>
          </a:p>
        </p:txBody>
      </p:sp>
    </p:spTree>
    <p:extLst>
      <p:ext uri="{BB962C8B-B14F-4D97-AF65-F5344CB8AC3E}">
        <p14:creationId xmlns:p14="http://schemas.microsoft.com/office/powerpoint/2010/main" val="37157120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tangolo con angoli arrotondati 12">
            <a:extLst>
              <a:ext uri="{FF2B5EF4-FFF2-40B4-BE49-F238E27FC236}">
                <a16:creationId xmlns:a16="http://schemas.microsoft.com/office/drawing/2014/main" id="{E3219068-FFED-477F-9310-CA47FEAF676C}"/>
              </a:ext>
            </a:extLst>
          </p:cNvPr>
          <p:cNvSpPr/>
          <p:nvPr/>
        </p:nvSpPr>
        <p:spPr>
          <a:xfrm>
            <a:off x="335280" y="822960"/>
            <a:ext cx="11470640" cy="51003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800" dirty="0"/>
              <a:t>I.C.S ‘Anna Baldino’</a:t>
            </a:r>
            <a:endParaRPr lang="it-IT" sz="3200" i="1" dirty="0"/>
          </a:p>
          <a:p>
            <a:pPr algn="ctr"/>
            <a:r>
              <a:rPr lang="it-IT" sz="1200" b="1" dirty="0" err="1"/>
              <a:t>a.s.</a:t>
            </a:r>
            <a:r>
              <a:rPr lang="it-IT" sz="1200" b="1" dirty="0"/>
              <a:t> 2016-2017</a:t>
            </a:r>
          </a:p>
          <a:p>
            <a:pPr algn="ctr"/>
            <a:endParaRPr lang="it-IT" sz="2800" dirty="0"/>
          </a:p>
          <a:p>
            <a:pPr algn="ctr"/>
            <a:r>
              <a:rPr lang="it-IT" sz="4800" dirty="0"/>
              <a:t>Il  nostro </a:t>
            </a:r>
          </a:p>
          <a:p>
            <a:pPr algn="ctr"/>
            <a:r>
              <a:rPr lang="it-IT" sz="4800" dirty="0"/>
              <a:t>‘Viaggio nella Grande Bellezza’ </a:t>
            </a:r>
          </a:p>
          <a:p>
            <a:pPr algn="ctr"/>
            <a:r>
              <a:rPr lang="it-IT" sz="4800" dirty="0"/>
              <a:t>continua …</a:t>
            </a:r>
          </a:p>
          <a:p>
            <a:pPr algn="ctr"/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39857294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accent4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866116E6-D261-437A-B368-E3023196D1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7846" y="23918"/>
            <a:ext cx="2927388" cy="3989195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495FEDB3-451D-4922-9320-1DA4DDEB5A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52" y="23918"/>
            <a:ext cx="5695741" cy="6834082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531996F5-6063-49BE-9529-1E293854C1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5145" y="3426488"/>
            <a:ext cx="4581247" cy="3335451"/>
          </a:xfrm>
          <a:prstGeom prst="rect">
            <a:avLst/>
          </a:prstGeom>
        </p:spPr>
      </p:pic>
      <p:sp>
        <p:nvSpPr>
          <p:cNvPr id="19" name="Rettangolo 18">
            <a:extLst>
              <a:ext uri="{FF2B5EF4-FFF2-40B4-BE49-F238E27FC236}">
                <a16:creationId xmlns:a16="http://schemas.microsoft.com/office/drawing/2014/main" id="{1F50D1D9-EF1F-4DDA-964E-09498F28F3B1}"/>
              </a:ext>
            </a:extLst>
          </p:cNvPr>
          <p:cNvSpPr/>
          <p:nvPr/>
        </p:nvSpPr>
        <p:spPr>
          <a:xfrm>
            <a:off x="6129493" y="1157079"/>
            <a:ext cx="3057011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/>
              <a:t>Senza arte, la crudezza della realtà renderebbe </a:t>
            </a:r>
          </a:p>
          <a:p>
            <a:r>
              <a:rPr lang="it-IT" sz="2000" dirty="0"/>
              <a:t>il mondo insopportabile.</a:t>
            </a:r>
            <a:br>
              <a:rPr lang="it-IT" sz="2000" dirty="0"/>
            </a:br>
            <a:r>
              <a:rPr lang="it-IT" sz="1400" b="1" dirty="0"/>
              <a:t>(George Bernard Shaw)</a:t>
            </a:r>
          </a:p>
        </p:txBody>
      </p:sp>
    </p:spTree>
    <p:extLst>
      <p:ext uri="{BB962C8B-B14F-4D97-AF65-F5344CB8AC3E}">
        <p14:creationId xmlns:p14="http://schemas.microsoft.com/office/powerpoint/2010/main" val="11187028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0">
          <a:fgClr>
            <a:schemeClr val="accent1"/>
          </a:fgClr>
          <a:bgClr>
            <a:srgbClr val="FFCCFF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CD73895C-FFA0-4792-805F-3B2196CE5D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811" y="0"/>
            <a:ext cx="4334189" cy="6176963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9A08D9CA-B92C-459E-8ECB-03C3C223AE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900416" cy="5925312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E39E8586-3E25-40C1-B6D6-BB84A1075E06}"/>
              </a:ext>
            </a:extLst>
          </p:cNvPr>
          <p:cNvSpPr/>
          <p:nvPr/>
        </p:nvSpPr>
        <p:spPr>
          <a:xfrm>
            <a:off x="140677" y="6173748"/>
            <a:ext cx="100583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i="1" dirty="0"/>
              <a:t>Ogni bambino è un’artista. Il problema è poi come rimanere un’artista quando si cresce.  </a:t>
            </a:r>
            <a:r>
              <a:rPr lang="it-IT" sz="1400" b="1" i="1" dirty="0"/>
              <a:t>(Pablo Picasso)</a:t>
            </a:r>
          </a:p>
        </p:txBody>
      </p:sp>
    </p:spTree>
    <p:extLst>
      <p:ext uri="{BB962C8B-B14F-4D97-AF65-F5344CB8AC3E}">
        <p14:creationId xmlns:p14="http://schemas.microsoft.com/office/powerpoint/2010/main" val="7931957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B5E7D4C4-BA77-4C1E-8516-4C7C7E5E7044}"/>
              </a:ext>
            </a:extLst>
          </p:cNvPr>
          <p:cNvSpPr txBox="1"/>
          <p:nvPr/>
        </p:nvSpPr>
        <p:spPr>
          <a:xfrm>
            <a:off x="1087120" y="772160"/>
            <a:ext cx="8016240" cy="103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E6DE614-A196-4185-84F2-ACD9EA3AF8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9DD991D5-C5DF-4A72-9E9A-5C78D219DD54}"/>
              </a:ext>
            </a:extLst>
          </p:cNvPr>
          <p:cNvSpPr txBox="1"/>
          <p:nvPr/>
        </p:nvSpPr>
        <p:spPr>
          <a:xfrm>
            <a:off x="1848897" y="4340888"/>
            <a:ext cx="86013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rgbClr val="0070C0"/>
                </a:solidFill>
                <a:latin typeface="Lucida Handwriting" panose="03010101010101010101" pitchFamily="66" charset="0"/>
              </a:rPr>
              <a:t>Arrivederci al prossimo anno …</a:t>
            </a:r>
          </a:p>
        </p:txBody>
      </p:sp>
    </p:spTree>
    <p:extLst>
      <p:ext uri="{BB962C8B-B14F-4D97-AF65-F5344CB8AC3E}">
        <p14:creationId xmlns:p14="http://schemas.microsoft.com/office/powerpoint/2010/main" val="348796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262BA44C-5020-4BF0-987F-CFC82D4B8162}"/>
              </a:ext>
            </a:extLst>
          </p:cNvPr>
          <p:cNvSpPr/>
          <p:nvPr/>
        </p:nvSpPr>
        <p:spPr>
          <a:xfrm>
            <a:off x="1253448" y="2363056"/>
            <a:ext cx="10335802" cy="22705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b="1" i="1" dirty="0"/>
              <a:t>“ … Qualunque sia il luogo </a:t>
            </a:r>
          </a:p>
          <a:p>
            <a:pPr algn="ctr"/>
            <a:r>
              <a:rPr lang="it-IT" sz="3600" b="1" i="1" dirty="0"/>
              <a:t>dove la scienza ci conduce </a:t>
            </a:r>
            <a:endParaRPr lang="it-IT" sz="3600" dirty="0"/>
          </a:p>
          <a:p>
            <a:pPr algn="ctr"/>
            <a:r>
              <a:rPr lang="it-IT" sz="3600" b="1" i="1" dirty="0"/>
              <a:t>la poesia con la sua follia c’è già stata per prima… ”</a:t>
            </a:r>
            <a:endParaRPr lang="it-IT" sz="3600" dirty="0"/>
          </a:p>
          <a:p>
            <a:r>
              <a:rPr lang="it-IT" dirty="0"/>
              <a:t> 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F8DABF66-0569-4C67-A951-B874EFDB43BE}"/>
              </a:ext>
            </a:extLst>
          </p:cNvPr>
          <p:cNvSpPr/>
          <p:nvPr/>
        </p:nvSpPr>
        <p:spPr>
          <a:xfrm>
            <a:off x="3755205" y="1407560"/>
            <a:ext cx="5578867" cy="955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it-IT" sz="4000" b="1" i="1" dirty="0">
                <a:solidFill>
                  <a:prstClr val="white"/>
                </a:solidFill>
              </a:rPr>
              <a:t>… </a:t>
            </a:r>
            <a:r>
              <a:rPr lang="it-IT" sz="4000" b="1" i="1" dirty="0" err="1">
                <a:solidFill>
                  <a:prstClr val="white"/>
                </a:solidFill>
              </a:rPr>
              <a:t>perchè</a:t>
            </a:r>
            <a:endParaRPr lang="it-IT" sz="4000" b="1" i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8503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E834333D-F18F-47A1-AF40-EDB8589FB8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22" y="636996"/>
            <a:ext cx="7472737" cy="5604553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0514111-3877-4402-95ED-31C37A083FA2}"/>
              </a:ext>
            </a:extLst>
          </p:cNvPr>
          <p:cNvSpPr txBox="1"/>
          <p:nvPr/>
        </p:nvSpPr>
        <p:spPr>
          <a:xfrm>
            <a:off x="8460767" y="2654774"/>
            <a:ext cx="329800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/>
              <a:t>Chissà cosa ci aspetta…</a:t>
            </a:r>
          </a:p>
          <a:p>
            <a:pPr algn="ctr"/>
            <a:r>
              <a:rPr lang="it-IT" sz="3600" dirty="0"/>
              <a:t>ma... l’accoglienza sembra divertente!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B7E17E8-2347-493E-8FA4-0C7CA7C3A14A}"/>
              </a:ext>
            </a:extLst>
          </p:cNvPr>
          <p:cNvSpPr txBox="1"/>
          <p:nvPr/>
        </p:nvSpPr>
        <p:spPr>
          <a:xfrm>
            <a:off x="8198778" y="534256"/>
            <a:ext cx="38219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u="sng" dirty="0"/>
              <a:t>Primo giorno </a:t>
            </a:r>
          </a:p>
          <a:p>
            <a:pPr algn="ctr"/>
            <a:r>
              <a:rPr lang="it-IT" sz="4000" u="sng" dirty="0"/>
              <a:t>di scuola </a:t>
            </a:r>
            <a:r>
              <a:rPr lang="it-IT" sz="40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2705595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B00DAB1-C22C-446E-B10D-D7B21A9952D0}"/>
              </a:ext>
            </a:extLst>
          </p:cNvPr>
          <p:cNvSpPr txBox="1"/>
          <p:nvPr/>
        </p:nvSpPr>
        <p:spPr>
          <a:xfrm>
            <a:off x="4845317" y="479708"/>
            <a:ext cx="62980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/>
              <a:t>La  Giornata della Memoria…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D55566F9-AFFB-4209-8956-36263726F6CC}"/>
              </a:ext>
            </a:extLst>
          </p:cNvPr>
          <p:cNvSpPr txBox="1"/>
          <p:nvPr/>
        </p:nvSpPr>
        <p:spPr>
          <a:xfrm>
            <a:off x="113015" y="2310210"/>
            <a:ext cx="403636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i="1" dirty="0"/>
              <a:t>… Ci ricorda la follia dell’uomo alimentata dalla discriminazione verso i suoi simili solo perché «diversi» per razza e religione.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7F1374E0-E9A8-42FE-83BA-80C9B346A4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966" y="1762511"/>
            <a:ext cx="7984034" cy="5095489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A8152AC6-F4D0-4C5E-8694-8BBEC8829A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5506" y="265653"/>
            <a:ext cx="1390100" cy="162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6758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3D16741-9648-4841-A9BA-3520B46FA9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3987" y="1488057"/>
            <a:ext cx="2891886" cy="230376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it-IT" sz="3200" b="1" i="1" dirty="0"/>
              <a:t>… un film ci ha aiutato </a:t>
            </a:r>
          </a:p>
          <a:p>
            <a:pPr marL="0" indent="0">
              <a:buNone/>
            </a:pPr>
            <a:r>
              <a:rPr lang="it-IT" sz="3200" b="1" i="1" dirty="0"/>
              <a:t>a capire meglio</a:t>
            </a:r>
          </a:p>
          <a:p>
            <a:pPr marL="0" indent="0">
              <a:buNone/>
            </a:pPr>
            <a:r>
              <a:rPr lang="it-IT" sz="3200" b="1" i="1" dirty="0"/>
              <a:t>il vero significato </a:t>
            </a:r>
          </a:p>
          <a:p>
            <a:pPr marL="0" indent="0">
              <a:buNone/>
            </a:pPr>
            <a:r>
              <a:rPr lang="it-IT" sz="3200" b="1" i="1" dirty="0"/>
              <a:t>della Shoà …</a:t>
            </a:r>
          </a:p>
          <a:p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4118304-B9A3-4804-86AD-F01AB6DE9C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761" y="89924"/>
            <a:ext cx="8974294" cy="6642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7513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09545404-F525-4A4E-BC1E-093E59ACD6D6}"/>
              </a:ext>
            </a:extLst>
          </p:cNvPr>
          <p:cNvSpPr txBox="1"/>
          <p:nvPr/>
        </p:nvSpPr>
        <p:spPr>
          <a:xfrm>
            <a:off x="272532" y="280331"/>
            <a:ext cx="34726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dirty="0"/>
              <a:t>Orientamento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96C61F3-636A-4F4D-8C21-ED03388E2A19}"/>
              </a:ext>
            </a:extLst>
          </p:cNvPr>
          <p:cNvSpPr txBox="1"/>
          <p:nvPr/>
        </p:nvSpPr>
        <p:spPr>
          <a:xfrm>
            <a:off x="272532" y="1790288"/>
            <a:ext cx="414007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/>
              <a:t>Quale indirizzo di studi </a:t>
            </a:r>
          </a:p>
          <a:p>
            <a:r>
              <a:rPr lang="it-IT" sz="3200" dirty="0"/>
              <a:t>nella Scuola Secondaria </a:t>
            </a:r>
          </a:p>
          <a:p>
            <a:r>
              <a:rPr lang="it-IT" sz="3200" dirty="0"/>
              <a:t>di Secondo Grado </a:t>
            </a:r>
          </a:p>
          <a:p>
            <a:r>
              <a:rPr lang="it-IT" sz="3200" dirty="0"/>
              <a:t>è il più adatto per me?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F477A25-BD33-4C98-A1E6-60BE158999F1}"/>
              </a:ext>
            </a:extLst>
          </p:cNvPr>
          <p:cNvSpPr txBox="1"/>
          <p:nvPr/>
        </p:nvSpPr>
        <p:spPr>
          <a:xfrm>
            <a:off x="161366" y="4479565"/>
            <a:ext cx="61318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/>
              <a:t>I nostri insegnanti ci aiutano accompagnandoci presso i vari </a:t>
            </a:r>
          </a:p>
          <a:p>
            <a:pPr algn="ctr"/>
            <a:r>
              <a:rPr lang="it-IT" sz="3200" dirty="0"/>
              <a:t>Istituti Superiori …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744CBA17-B847-4B62-87F0-5BD872AC24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469" y="177246"/>
            <a:ext cx="6020860" cy="3226085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61D2FBD8-E6B5-4154-8455-7FBF3B7046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796" y="3403331"/>
            <a:ext cx="5613339" cy="345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36641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599</TotalTime>
  <Words>1024</Words>
  <Application>Microsoft Office PowerPoint</Application>
  <PresentationFormat>Widescreen</PresentationFormat>
  <Paragraphs>130</Paragraphs>
  <Slides>42</Slides>
  <Notes>0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42</vt:i4>
      </vt:variant>
    </vt:vector>
  </HeadingPairs>
  <TitlesOfParts>
    <vt:vector size="50" baseType="lpstr">
      <vt:lpstr>BatangChe</vt:lpstr>
      <vt:lpstr>Arial</vt:lpstr>
      <vt:lpstr>Calibri</vt:lpstr>
      <vt:lpstr>Calibri Light</vt:lpstr>
      <vt:lpstr>Helvetica</vt:lpstr>
      <vt:lpstr>Lucida Handwriting</vt:lpstr>
      <vt:lpstr>Times New Roman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Marisa</dc:creator>
  <cp:lastModifiedBy>Marisa</cp:lastModifiedBy>
  <cp:revision>116</cp:revision>
  <dcterms:created xsi:type="dcterms:W3CDTF">2017-06-21T07:48:53Z</dcterms:created>
  <dcterms:modified xsi:type="dcterms:W3CDTF">2017-06-29T14:48:17Z</dcterms:modified>
</cp:coreProperties>
</file>